
<file path=[Content_Types].xml><?xml version="1.0" encoding="utf-8"?>
<Types xmlns="http://schemas.openxmlformats.org/package/2006/content-types">
  <Default Extension="xml" ContentType="application/xml"/>
  <Default Extension="wmf" ContentType="image/x-wmf"/>
  <Default Extension="jpeg" ContentType="image/jpeg"/>
  <Default Extension="tiff" ContentType="image/tiff"/>
  <Default Extension="emf" ContentType="image/x-emf"/>
  <Default Extension="rels" ContentType="application/vnd.openxmlformats-package.relationships+xml"/>
  <Default Extension="tif" ContentType="image/tif"/>
  <Default Extension="bin" ContentType="application/vnd.openxmlformats-officedocument.presentationml.printerSettings"/>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core-properties" Target="docProps/core.xml"/><Relationship Id="rId3"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72" r:id="rId1"/>
  </p:sldMasterIdLst>
  <p:notesMasterIdLst>
    <p:notesMasterId r:id="rId39"/>
  </p:notesMasterIdLst>
  <p:sldIdLst>
    <p:sldId id="256" r:id="rId2"/>
    <p:sldId id="336" r:id="rId3"/>
    <p:sldId id="358" r:id="rId4"/>
    <p:sldId id="346" r:id="rId5"/>
    <p:sldId id="350" r:id="rId6"/>
    <p:sldId id="347" r:id="rId7"/>
    <p:sldId id="348" r:id="rId8"/>
    <p:sldId id="349" r:id="rId9"/>
    <p:sldId id="351" r:id="rId10"/>
    <p:sldId id="356" r:id="rId11"/>
    <p:sldId id="357" r:id="rId12"/>
    <p:sldId id="337" r:id="rId13"/>
    <p:sldId id="339" r:id="rId14"/>
    <p:sldId id="299" r:id="rId15"/>
    <p:sldId id="326" r:id="rId16"/>
    <p:sldId id="306" r:id="rId17"/>
    <p:sldId id="300" r:id="rId18"/>
    <p:sldId id="301" r:id="rId19"/>
    <p:sldId id="302" r:id="rId20"/>
    <p:sldId id="308" r:id="rId21"/>
    <p:sldId id="313" r:id="rId22"/>
    <p:sldId id="309" r:id="rId23"/>
    <p:sldId id="310" r:id="rId24"/>
    <p:sldId id="361" r:id="rId25"/>
    <p:sldId id="311" r:id="rId26"/>
    <p:sldId id="314" r:id="rId27"/>
    <p:sldId id="315" r:id="rId28"/>
    <p:sldId id="355" r:id="rId29"/>
    <p:sldId id="360" r:id="rId30"/>
    <p:sldId id="359" r:id="rId31"/>
    <p:sldId id="342" r:id="rId32"/>
    <p:sldId id="316" r:id="rId33"/>
    <p:sldId id="317" r:id="rId34"/>
    <p:sldId id="318" r:id="rId35"/>
    <p:sldId id="319" r:id="rId36"/>
    <p:sldId id="338" r:id="rId37"/>
    <p:sldId id="340" r:id="rId38"/>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73211" autoAdjust="0"/>
  </p:normalViewPr>
  <p:slideViewPr>
    <p:cSldViewPr snapToGrid="0" snapToObjects="1">
      <p:cViewPr varScale="1">
        <p:scale>
          <a:sx n="67" d="100"/>
          <a:sy n="67" d="100"/>
        </p:scale>
        <p:origin x="-2080" y="-96"/>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9" Type="http://schemas.openxmlformats.org/officeDocument/2006/relationships/slide" Target="slides/slide8.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notesMaster" Target="notesMasters/notesMaster1.xml"/><Relationship Id="rId40" Type="http://schemas.openxmlformats.org/officeDocument/2006/relationships/printerSettings" Target="printerSettings/printerSettings1.bin"/><Relationship Id="rId41" Type="http://schemas.openxmlformats.org/officeDocument/2006/relationships/presProps" Target="presProps.xml"/><Relationship Id="rId42" Type="http://schemas.openxmlformats.org/officeDocument/2006/relationships/viewProps" Target="viewProps.xml"/><Relationship Id="rId43" Type="http://schemas.openxmlformats.org/officeDocument/2006/relationships/theme" Target="theme/theme1.xml"/><Relationship Id="rId44"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80E1C52-C770-2E46-8A92-211E77E48992}" type="datetimeFigureOut">
              <a:rPr lang="en-US" smtClean="0"/>
              <a:t>9.02.19</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tr-TR" smtClean="0"/>
              <a:t>Click to edit Master text styles</a:t>
            </a:r>
          </a:p>
          <a:p>
            <a:pPr lvl="1"/>
            <a:r>
              <a:rPr lang="tr-TR" smtClean="0"/>
              <a:t>Second level</a:t>
            </a:r>
          </a:p>
          <a:p>
            <a:pPr lvl="2"/>
            <a:r>
              <a:rPr lang="tr-TR" smtClean="0"/>
              <a:t>Third level</a:t>
            </a:r>
          </a:p>
          <a:p>
            <a:pPr lvl="3"/>
            <a:r>
              <a:rPr lang="tr-TR" smtClean="0"/>
              <a:t>Fourth level</a:t>
            </a:r>
          </a:p>
          <a:p>
            <a:pPr lvl="4"/>
            <a:r>
              <a:rPr lang="tr-TR"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B134710-A4C8-F94C-AD79-A89B1116C11B}" type="slidenum">
              <a:rPr lang="en-US" smtClean="0"/>
              <a:t>‹#›</a:t>
            </a:fld>
            <a:endParaRPr lang="en-US"/>
          </a:p>
        </p:txBody>
      </p:sp>
    </p:spTree>
    <p:extLst>
      <p:ext uri="{BB962C8B-B14F-4D97-AF65-F5344CB8AC3E}">
        <p14:creationId xmlns:p14="http://schemas.microsoft.com/office/powerpoint/2010/main" val="1685724165"/>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8.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9.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3.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5.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Although the current guidelines undoubtedly constitute a helpful tool for practitioners, the limitations of these </a:t>
            </a:r>
            <a:r>
              <a:rPr lang="en-US" sz="1200" kern="1200" dirty="0" err="1" smtClean="0">
                <a:solidFill>
                  <a:schemeClr val="tx1"/>
                </a:solidFill>
                <a:effectLst/>
                <a:latin typeface="+mn-lt"/>
                <a:ea typeface="+mn-ea"/>
                <a:cs typeface="+mn-cs"/>
              </a:rPr>
              <a:t>recom</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mendations</a:t>
            </a:r>
            <a:r>
              <a:rPr lang="en-US" sz="1200" kern="1200" dirty="0" smtClean="0">
                <a:solidFill>
                  <a:schemeClr val="tx1"/>
                </a:solidFill>
                <a:effectLst/>
                <a:latin typeface="+mn-lt"/>
                <a:ea typeface="+mn-ea"/>
                <a:cs typeface="+mn-cs"/>
              </a:rPr>
              <a:t> are the following: [1] Their scientific value is debatable, with few recommendations based on genuinely high-level, quality studies. [2] Pain reporting is influenced by cultural influences and practices specific to the local </a:t>
            </a:r>
            <a:r>
              <a:rPr lang="en-US" sz="1200" kern="1200" dirty="0" err="1" smtClean="0">
                <a:solidFill>
                  <a:schemeClr val="tx1"/>
                </a:solidFill>
                <a:effectLst/>
                <a:latin typeface="+mn-lt"/>
                <a:ea typeface="+mn-ea"/>
                <a:cs typeface="+mn-cs"/>
              </a:rPr>
              <a:t>envi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ronment</a:t>
            </a:r>
            <a:r>
              <a:rPr lang="en-US" sz="1200" kern="1200" dirty="0" smtClean="0">
                <a:solidFill>
                  <a:schemeClr val="tx1"/>
                </a:solidFill>
                <a:effectLst/>
                <a:latin typeface="+mn-lt"/>
                <a:ea typeface="+mn-ea"/>
                <a:cs typeface="+mn-cs"/>
              </a:rPr>
              <a:t> (85). </a:t>
            </a:r>
            <a:endParaRPr lang="en-US" dirty="0" smtClean="0"/>
          </a:p>
          <a:p>
            <a:endParaRPr lang="en-US" dirty="0"/>
          </a:p>
        </p:txBody>
      </p:sp>
      <p:sp>
        <p:nvSpPr>
          <p:cNvPr id="4" name="Slide Number Placeholder 3"/>
          <p:cNvSpPr>
            <a:spLocks noGrp="1"/>
          </p:cNvSpPr>
          <p:nvPr>
            <p:ph type="sldNum" sz="quarter" idx="10"/>
          </p:nvPr>
        </p:nvSpPr>
        <p:spPr/>
        <p:txBody>
          <a:bodyPr/>
          <a:lstStyle/>
          <a:p>
            <a:fld id="{3B134710-A4C8-F94C-AD79-A89B1116C11B}" type="slidenum">
              <a:rPr lang="en-US" smtClean="0"/>
              <a:t>1</a:t>
            </a:fld>
            <a:endParaRPr lang="en-US"/>
          </a:p>
        </p:txBody>
      </p:sp>
    </p:spTree>
    <p:extLst>
      <p:ext uri="{BB962C8B-B14F-4D97-AF65-F5344CB8AC3E}">
        <p14:creationId xmlns:p14="http://schemas.microsoft.com/office/powerpoint/2010/main" val="261144273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Inspection of the inner wall of a small </a:t>
            </a:r>
            <a:r>
              <a:rPr lang="en-US" sz="1200" kern="1200" dirty="0" err="1" smtClean="0">
                <a:solidFill>
                  <a:schemeClr val="tx1"/>
                </a:solidFill>
                <a:effectLst/>
                <a:latin typeface="+mn-lt"/>
                <a:ea typeface="+mn-ea"/>
                <a:cs typeface="+mn-cs"/>
              </a:rPr>
              <a:t>endometrioma</a:t>
            </a:r>
            <a:r>
              <a:rPr lang="en-US" sz="1200" kern="1200" dirty="0" smtClean="0">
                <a:solidFill>
                  <a:schemeClr val="tx1"/>
                </a:solidFill>
                <a:effectLst/>
                <a:latin typeface="+mn-lt"/>
                <a:ea typeface="+mn-ea"/>
                <a:cs typeface="+mn-cs"/>
              </a:rPr>
              <a:t> of 1–2 cm in size performed by </a:t>
            </a:r>
            <a:r>
              <a:rPr lang="en-US" sz="1200" kern="1200" dirty="0" err="1" smtClean="0">
                <a:solidFill>
                  <a:schemeClr val="tx1"/>
                </a:solidFill>
                <a:effectLst/>
                <a:latin typeface="+mn-lt"/>
                <a:ea typeface="+mn-ea"/>
                <a:cs typeface="+mn-cs"/>
              </a:rPr>
              <a:t>transvaginal</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hydrolaparoscopy</a:t>
            </a:r>
            <a:r>
              <a:rPr lang="en-US" sz="1200" kern="1200" dirty="0" smtClean="0">
                <a:solidFill>
                  <a:schemeClr val="tx1"/>
                </a:solidFill>
                <a:effectLst/>
                <a:latin typeface="+mn-lt"/>
                <a:ea typeface="+mn-ea"/>
                <a:cs typeface="+mn-cs"/>
              </a:rPr>
              <a:t> clearly shows a strong inflammatory reaction with </a:t>
            </a:r>
            <a:r>
              <a:rPr lang="en-US" sz="1200" kern="1200" dirty="0" err="1" smtClean="0">
                <a:solidFill>
                  <a:schemeClr val="tx1"/>
                </a:solidFill>
                <a:effectLst/>
                <a:latin typeface="+mn-lt"/>
                <a:ea typeface="+mn-ea"/>
                <a:cs typeface="+mn-cs"/>
              </a:rPr>
              <a:t>neoangiogenesis</a:t>
            </a:r>
            <a:r>
              <a:rPr lang="en-US" sz="1200" kern="1200" dirty="0" smtClean="0">
                <a:solidFill>
                  <a:schemeClr val="tx1"/>
                </a:solidFill>
                <a:effectLst/>
                <a:latin typeface="+mn-lt"/>
                <a:ea typeface="+mn-ea"/>
                <a:cs typeface="+mn-cs"/>
              </a:rPr>
              <a:t> and the presence of active endometrium-like tissue (24) (Fig. 1). As such, size is not an indicator for the aggressiveness of the disease and the decision whether to treat with surgery should not be based on this parameter. The size of 3 cm used in the European Society of Human Reproduction and Embryology guidelines (25) is purely arbitrary and has no scientific background. One of the papers used to support this recommendation clearly showed that there was no statistically significant difference in the number of follicles when stimulating for IVF in operated </a:t>
            </a:r>
            <a:r>
              <a:rPr lang="en-US" sz="1200" kern="1200" dirty="0" err="1" smtClean="0">
                <a:solidFill>
                  <a:schemeClr val="tx1"/>
                </a:solidFill>
                <a:effectLst/>
                <a:latin typeface="+mn-lt"/>
                <a:ea typeface="+mn-ea"/>
                <a:cs typeface="+mn-cs"/>
              </a:rPr>
              <a:t>endometriomas</a:t>
            </a:r>
            <a:r>
              <a:rPr lang="en-US" sz="1200" kern="1200" dirty="0" smtClean="0">
                <a:solidFill>
                  <a:schemeClr val="tx1"/>
                </a:solidFill>
                <a:effectLst/>
                <a:latin typeface="+mn-lt"/>
                <a:ea typeface="+mn-ea"/>
                <a:cs typeface="+mn-cs"/>
              </a:rPr>
              <a:t> less than or greater than 3 cm using a CO2 ablative surgery (26). </a:t>
            </a: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kern="1200" dirty="0" smtClean="0">
              <a:solidFill>
                <a:schemeClr val="tx1"/>
              </a:solidFill>
              <a:effectLst/>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Formation of </a:t>
            </a:r>
            <a:r>
              <a:rPr lang="en-US" sz="1200" kern="1200" dirty="0" err="1" smtClean="0">
                <a:solidFill>
                  <a:schemeClr val="tx1"/>
                </a:solidFill>
                <a:effectLst/>
                <a:latin typeface="+mn-lt"/>
                <a:ea typeface="+mn-ea"/>
                <a:cs typeface="+mn-cs"/>
              </a:rPr>
              <a:t>endometriomas</a:t>
            </a:r>
            <a:r>
              <a:rPr lang="en-US" sz="1200" kern="1200" dirty="0" smtClean="0">
                <a:solidFill>
                  <a:schemeClr val="tx1"/>
                </a:solidFill>
                <a:effectLst/>
                <a:latin typeface="+mn-lt"/>
                <a:ea typeface="+mn-ea"/>
                <a:cs typeface="+mn-cs"/>
              </a:rPr>
              <a:t> may cause focal inflammation in the ovarian cortex. This inflammation could result in structural alteration of the ovarian cortex, which manifests as massive fibrosis and loss of the cortex-specific </a:t>
            </a:r>
            <a:r>
              <a:rPr lang="en-US" sz="1200" kern="1200" dirty="0" err="1" smtClean="0">
                <a:solidFill>
                  <a:schemeClr val="tx1"/>
                </a:solidFill>
                <a:effectLst/>
                <a:latin typeface="+mn-lt"/>
                <a:ea typeface="+mn-ea"/>
                <a:cs typeface="+mn-cs"/>
              </a:rPr>
              <a:t>stroma</a:t>
            </a:r>
            <a:r>
              <a:rPr lang="en-US" sz="1200" kern="1200" dirty="0" smtClean="0">
                <a:solidFill>
                  <a:schemeClr val="tx1"/>
                </a:solidFill>
                <a:effectLst/>
                <a:latin typeface="+mn-lt"/>
                <a:ea typeface="+mn-ea"/>
                <a:cs typeface="+mn-cs"/>
              </a:rPr>
              <a:t> that maintains follicular nests. Focal loss of follicular density may be associated with a vicious circle of </a:t>
            </a:r>
            <a:r>
              <a:rPr lang="en-US" sz="1200" kern="1200" dirty="0" err="1" smtClean="0">
                <a:solidFill>
                  <a:schemeClr val="tx1"/>
                </a:solidFill>
                <a:effectLst/>
                <a:latin typeface="+mn-lt"/>
                <a:ea typeface="+mn-ea"/>
                <a:cs typeface="+mn-cs"/>
              </a:rPr>
              <a:t>dysregulated</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folliculogenesis</a:t>
            </a:r>
            <a:r>
              <a:rPr lang="en-US" sz="1200" kern="1200" dirty="0" smtClean="0">
                <a:solidFill>
                  <a:schemeClr val="tx1"/>
                </a:solidFill>
                <a:effectLst/>
                <a:latin typeface="+mn-lt"/>
                <a:ea typeface="+mn-ea"/>
                <a:cs typeface="+mn-cs"/>
              </a:rPr>
              <a:t> that eventually results in burnout of the stockpile of dormant follicles. </a:t>
            </a:r>
            <a:endParaRPr lang="en-US" dirty="0" smtClean="0"/>
          </a:p>
          <a:p>
            <a:pPr marL="0" marR="0" indent="0" algn="l" defTabSz="457200" rtl="0" eaLnBrk="1" fontAlgn="auto" latinLnBrk="0" hangingPunct="1">
              <a:lnSpc>
                <a:spcPct val="100000"/>
              </a:lnSpc>
              <a:spcBef>
                <a:spcPts val="0"/>
              </a:spcBef>
              <a:spcAft>
                <a:spcPts val="0"/>
              </a:spcAft>
              <a:buClrTx/>
              <a:buSzTx/>
              <a:buFontTx/>
              <a:buNone/>
              <a:tabLst/>
              <a:defRPr/>
            </a:pPr>
            <a:endParaRPr lang="en-US" dirty="0" smtClean="0"/>
          </a:p>
          <a:p>
            <a:endParaRPr lang="en-US" dirty="0"/>
          </a:p>
        </p:txBody>
      </p:sp>
      <p:sp>
        <p:nvSpPr>
          <p:cNvPr id="4" name="Slide Number Placeholder 3"/>
          <p:cNvSpPr>
            <a:spLocks noGrp="1"/>
          </p:cNvSpPr>
          <p:nvPr>
            <p:ph type="sldNum" sz="quarter" idx="10"/>
          </p:nvPr>
        </p:nvSpPr>
        <p:spPr/>
        <p:txBody>
          <a:bodyPr/>
          <a:lstStyle/>
          <a:p>
            <a:fld id="{3B134710-A4C8-F94C-AD79-A89B1116C11B}" type="slidenum">
              <a:rPr lang="en-US" smtClean="0"/>
              <a:t>26</a:t>
            </a:fld>
            <a:endParaRPr lang="en-US"/>
          </a:p>
        </p:txBody>
      </p:sp>
    </p:spTree>
    <p:extLst>
      <p:ext uri="{BB962C8B-B14F-4D97-AF65-F5344CB8AC3E}">
        <p14:creationId xmlns:p14="http://schemas.microsoft.com/office/powerpoint/2010/main" val="62590056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Early diagnosis and treatment of </a:t>
            </a:r>
            <a:r>
              <a:rPr lang="en-US" dirty="0" err="1" smtClean="0"/>
              <a:t>endometrio</a:t>
            </a:r>
            <a:r>
              <a:rPr lang="en-US" dirty="0" smtClean="0"/>
              <a:t>- mas increase the chances that fibrosis is limited and vascularization of the ovarian bed is preserved; surgery in an early stage on smaller cysts will cause less ovarian trauma. Minimally invasive ablative surgery is preferred. </a:t>
            </a:r>
          </a:p>
          <a:p>
            <a:pPr marL="0" marR="0" indent="0" algn="l" defTabSz="457200" rtl="0" eaLnBrk="1" fontAlgn="auto" latinLnBrk="0" hangingPunct="1">
              <a:lnSpc>
                <a:spcPct val="100000"/>
              </a:lnSpc>
              <a:spcBef>
                <a:spcPts val="0"/>
              </a:spcBef>
              <a:spcAft>
                <a:spcPts val="0"/>
              </a:spcAft>
              <a:buClrTx/>
              <a:buSzTx/>
              <a:buFontTx/>
              <a:buNone/>
              <a:tabLst/>
              <a:defRPr/>
            </a:pPr>
            <a:endParaRPr lang="en-US" dirty="0" smtClean="0"/>
          </a:p>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Only surgery in the early stages of the disease can avoid further impairment of fertility caused by the progressivity of the disease, can be per- formed with a minimal trauma to the ovary, and offers the possibility for a spontaneous conception and, when present, relief of pain. </a:t>
            </a:r>
            <a:endParaRPr lang="en-US" dirty="0" smtClean="0"/>
          </a:p>
          <a:p>
            <a:pPr marL="0" marR="0" indent="0" algn="l" defTabSz="457200" rtl="0" eaLnBrk="1" fontAlgn="auto" latinLnBrk="0" hangingPunct="1">
              <a:lnSpc>
                <a:spcPct val="100000"/>
              </a:lnSpc>
              <a:spcBef>
                <a:spcPts val="0"/>
              </a:spcBef>
              <a:spcAft>
                <a:spcPts val="0"/>
              </a:spcAft>
              <a:buClrTx/>
              <a:buSzTx/>
              <a:buFontTx/>
              <a:buNone/>
              <a:tabLst/>
              <a:defRPr/>
            </a:pPr>
            <a:endParaRPr lang="en-US" dirty="0" smtClean="0"/>
          </a:p>
          <a:p>
            <a:endParaRPr lang="en-US" dirty="0"/>
          </a:p>
        </p:txBody>
      </p:sp>
      <p:sp>
        <p:nvSpPr>
          <p:cNvPr id="4" name="Slide Number Placeholder 3"/>
          <p:cNvSpPr>
            <a:spLocks noGrp="1"/>
          </p:cNvSpPr>
          <p:nvPr>
            <p:ph type="sldNum" sz="quarter" idx="10"/>
          </p:nvPr>
        </p:nvSpPr>
        <p:spPr/>
        <p:txBody>
          <a:bodyPr/>
          <a:lstStyle/>
          <a:p>
            <a:fld id="{3B134710-A4C8-F94C-AD79-A89B1116C11B}" type="slidenum">
              <a:rPr lang="en-US" smtClean="0"/>
              <a:t>27</a:t>
            </a:fld>
            <a:endParaRPr lang="en-US"/>
          </a:p>
        </p:txBody>
      </p:sp>
    </p:spTree>
    <p:extLst>
      <p:ext uri="{BB962C8B-B14F-4D97-AF65-F5344CB8AC3E}">
        <p14:creationId xmlns:p14="http://schemas.microsoft.com/office/powerpoint/2010/main" val="77436296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B134710-A4C8-F94C-AD79-A89B1116C11B}" type="slidenum">
              <a:rPr lang="en-US" smtClean="0"/>
              <a:t>28</a:t>
            </a:fld>
            <a:endParaRPr lang="en-US"/>
          </a:p>
        </p:txBody>
      </p:sp>
    </p:spTree>
    <p:extLst>
      <p:ext uri="{BB962C8B-B14F-4D97-AF65-F5344CB8AC3E}">
        <p14:creationId xmlns:p14="http://schemas.microsoft.com/office/powerpoint/2010/main" val="266300713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rASRM</a:t>
            </a:r>
            <a:r>
              <a:rPr lang="en-US" baseline="0" dirty="0" smtClean="0"/>
              <a:t> </a:t>
            </a:r>
            <a:r>
              <a:rPr lang="en-US" baseline="0" dirty="0" err="1" smtClean="0"/>
              <a:t>evrelemesi</a:t>
            </a:r>
            <a:r>
              <a:rPr lang="en-US" baseline="0" dirty="0" smtClean="0"/>
              <a:t>  </a:t>
            </a:r>
            <a:r>
              <a:rPr lang="en-US" baseline="0" dirty="0" err="1" smtClean="0"/>
              <a:t>hastalığın</a:t>
            </a:r>
            <a:r>
              <a:rPr lang="en-US" baseline="0" dirty="0" smtClean="0"/>
              <a:t> </a:t>
            </a:r>
            <a:r>
              <a:rPr lang="en-US" baseline="0" dirty="0" err="1" smtClean="0"/>
              <a:t>şiddetini</a:t>
            </a:r>
            <a:r>
              <a:rPr lang="en-US" baseline="0" dirty="0" smtClean="0"/>
              <a:t> </a:t>
            </a:r>
            <a:r>
              <a:rPr lang="en-US" baseline="0" dirty="0" err="1" smtClean="0"/>
              <a:t>göstermekte</a:t>
            </a:r>
            <a:r>
              <a:rPr lang="en-US" baseline="0" dirty="0" smtClean="0"/>
              <a:t>. </a:t>
            </a:r>
            <a:r>
              <a:rPr lang="en-US" baseline="0" dirty="0" err="1" smtClean="0"/>
              <a:t>Adezyonla</a:t>
            </a:r>
            <a:r>
              <a:rPr lang="en-US" baseline="0" dirty="0" smtClean="0"/>
              <a:t> </a:t>
            </a:r>
            <a:r>
              <a:rPr lang="en-US" baseline="0" dirty="0" err="1" smtClean="0"/>
              <a:t>ve</a:t>
            </a:r>
            <a:r>
              <a:rPr lang="en-US" baseline="0" dirty="0" smtClean="0"/>
              <a:t> </a:t>
            </a:r>
            <a:r>
              <a:rPr lang="en-US" baseline="0" dirty="0" err="1" smtClean="0"/>
              <a:t>büyük</a:t>
            </a:r>
            <a:r>
              <a:rPr lang="en-US" baseline="0" dirty="0" smtClean="0"/>
              <a:t> </a:t>
            </a:r>
            <a:r>
              <a:rPr lang="en-US" baseline="0" dirty="0" err="1" smtClean="0"/>
              <a:t>kistler</a:t>
            </a:r>
            <a:r>
              <a:rPr lang="en-US" baseline="0" dirty="0" smtClean="0"/>
              <a:t> </a:t>
            </a:r>
            <a:r>
              <a:rPr lang="en-US" baseline="0" dirty="0" err="1" smtClean="0"/>
              <a:t>daha</a:t>
            </a:r>
            <a:r>
              <a:rPr lang="en-US" baseline="0" dirty="0" smtClean="0"/>
              <a:t> </a:t>
            </a:r>
            <a:r>
              <a:rPr lang="en-US" baseline="0" dirty="0" err="1" smtClean="0"/>
              <a:t>ciddi</a:t>
            </a:r>
            <a:r>
              <a:rPr lang="en-US" baseline="0" dirty="0" smtClean="0"/>
              <a:t> </a:t>
            </a:r>
            <a:r>
              <a:rPr lang="en-US" baseline="0" dirty="0" err="1" smtClean="0"/>
              <a:t>hastalığın</a:t>
            </a:r>
            <a:r>
              <a:rPr lang="en-US" baseline="0" dirty="0" smtClean="0"/>
              <a:t> </a:t>
            </a:r>
            <a:r>
              <a:rPr lang="en-US" baseline="0" dirty="0" err="1" smtClean="0"/>
              <a:t>göstergeleri</a:t>
            </a:r>
            <a:r>
              <a:rPr lang="en-US" baseline="0" dirty="0" smtClean="0"/>
              <a:t> </a:t>
            </a:r>
          </a:p>
          <a:p>
            <a:r>
              <a:rPr lang="en-US" dirty="0" err="1" smtClean="0"/>
              <a:t>Fakat</a:t>
            </a:r>
            <a:r>
              <a:rPr lang="en-US" dirty="0" smtClean="0"/>
              <a:t> </a:t>
            </a:r>
            <a:r>
              <a:rPr lang="en-US" dirty="0" err="1" smtClean="0"/>
              <a:t>doğru</a:t>
            </a:r>
            <a:r>
              <a:rPr lang="en-US" dirty="0" smtClean="0"/>
              <a:t> </a:t>
            </a:r>
            <a:r>
              <a:rPr lang="en-US" dirty="0" err="1" smtClean="0"/>
              <a:t>bir</a:t>
            </a:r>
            <a:r>
              <a:rPr lang="en-US" dirty="0" smtClean="0"/>
              <a:t> </a:t>
            </a:r>
            <a:r>
              <a:rPr lang="en-US" dirty="0" err="1" smtClean="0"/>
              <a:t>rASRM</a:t>
            </a:r>
            <a:r>
              <a:rPr lang="en-US" baseline="0" dirty="0" smtClean="0"/>
              <a:t> </a:t>
            </a:r>
            <a:r>
              <a:rPr lang="en-US" baseline="0" dirty="0" err="1" smtClean="0"/>
              <a:t>evrelemesi</a:t>
            </a:r>
            <a:r>
              <a:rPr lang="en-US" baseline="0" dirty="0" smtClean="0"/>
              <a:t> </a:t>
            </a:r>
            <a:r>
              <a:rPr lang="en-US" baseline="0" dirty="0" err="1" smtClean="0"/>
              <a:t>yalnızca</a:t>
            </a:r>
            <a:r>
              <a:rPr lang="en-US" baseline="0" dirty="0" smtClean="0"/>
              <a:t> </a:t>
            </a:r>
            <a:r>
              <a:rPr lang="en-US" baseline="0" dirty="0" err="1" smtClean="0"/>
              <a:t>laparoskopi</a:t>
            </a:r>
            <a:r>
              <a:rPr lang="en-US" baseline="0" dirty="0" smtClean="0"/>
              <a:t> </a:t>
            </a:r>
            <a:r>
              <a:rPr lang="en-US" baseline="0" dirty="0" err="1" smtClean="0"/>
              <a:t>sırasında</a:t>
            </a:r>
            <a:r>
              <a:rPr lang="en-US" baseline="0" dirty="0" smtClean="0"/>
              <a:t> </a:t>
            </a:r>
            <a:r>
              <a:rPr lang="en-US" baseline="0" dirty="0" err="1" smtClean="0"/>
              <a:t>yapılabilir</a:t>
            </a:r>
            <a:r>
              <a:rPr lang="en-US" baseline="0" dirty="0" smtClean="0"/>
              <a:t>. </a:t>
            </a:r>
            <a:endParaRPr lang="en-US" dirty="0"/>
          </a:p>
        </p:txBody>
      </p:sp>
      <p:sp>
        <p:nvSpPr>
          <p:cNvPr id="4" name="Slide Number Placeholder 3"/>
          <p:cNvSpPr>
            <a:spLocks noGrp="1"/>
          </p:cNvSpPr>
          <p:nvPr>
            <p:ph type="sldNum" sz="quarter" idx="10"/>
          </p:nvPr>
        </p:nvSpPr>
        <p:spPr/>
        <p:txBody>
          <a:bodyPr/>
          <a:lstStyle/>
          <a:p>
            <a:fld id="{3B134710-A4C8-F94C-AD79-A89B1116C11B}" type="slidenum">
              <a:rPr lang="en-US" smtClean="0"/>
              <a:t>29</a:t>
            </a:fld>
            <a:endParaRPr lang="en-US"/>
          </a:p>
        </p:txBody>
      </p:sp>
    </p:spTree>
    <p:extLst>
      <p:ext uri="{BB962C8B-B14F-4D97-AF65-F5344CB8AC3E}">
        <p14:creationId xmlns:p14="http://schemas.microsoft.com/office/powerpoint/2010/main" val="353779592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he indications for surgery are [1] the rare situation of doubt concerning the OMA nature at the imaging workup and [2] the existence of intense pelvic pain associated with infertility, which is the main indication. </a:t>
            </a: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kern="1200" dirty="0" smtClean="0">
              <a:solidFill>
                <a:schemeClr val="tx1"/>
              </a:solidFill>
              <a:effectLst/>
              <a:latin typeface="+mn-lt"/>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en-US" sz="1200" smtClean="0"/>
              <a:t>For pain:   20% NO RESPONSE, 40% RECURRENCE
15 - 20% RECURRENCE/6-18 MO</a:t>
            </a:r>
          </a:p>
          <a:p>
            <a:pPr marL="0" marR="0" indent="0" algn="l" defTabSz="457200" rtl="0" eaLnBrk="1" fontAlgn="auto" latinLnBrk="0" hangingPunct="1">
              <a:lnSpc>
                <a:spcPct val="100000"/>
              </a:lnSpc>
              <a:spcBef>
                <a:spcPts val="0"/>
              </a:spcBef>
              <a:spcAft>
                <a:spcPts val="0"/>
              </a:spcAft>
              <a:buClrTx/>
              <a:buSzTx/>
              <a:buFontTx/>
              <a:buNone/>
              <a:tabLst/>
              <a:defRPr/>
            </a:pPr>
            <a:endParaRPr lang="en-US" dirty="0" smtClean="0"/>
          </a:p>
          <a:p>
            <a:endParaRPr lang="en-US" dirty="0"/>
          </a:p>
        </p:txBody>
      </p:sp>
      <p:sp>
        <p:nvSpPr>
          <p:cNvPr id="4" name="Slide Number Placeholder 3"/>
          <p:cNvSpPr>
            <a:spLocks noGrp="1"/>
          </p:cNvSpPr>
          <p:nvPr>
            <p:ph type="sldNum" sz="quarter" idx="10"/>
          </p:nvPr>
        </p:nvSpPr>
        <p:spPr/>
        <p:txBody>
          <a:bodyPr/>
          <a:lstStyle/>
          <a:p>
            <a:fld id="{3B134710-A4C8-F94C-AD79-A89B1116C11B}" type="slidenum">
              <a:rPr lang="en-US" smtClean="0"/>
              <a:t>31</a:t>
            </a:fld>
            <a:endParaRPr lang="en-US"/>
          </a:p>
        </p:txBody>
      </p:sp>
    </p:spTree>
    <p:extLst>
      <p:ext uri="{BB962C8B-B14F-4D97-AF65-F5344CB8AC3E}">
        <p14:creationId xmlns:p14="http://schemas.microsoft.com/office/powerpoint/2010/main" val="101636667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Çünkü</a:t>
            </a:r>
            <a:r>
              <a:rPr lang="en-US" dirty="0" smtClean="0"/>
              <a:t> </a:t>
            </a:r>
            <a:r>
              <a:rPr lang="en-US" dirty="0" err="1" smtClean="0"/>
              <a:t>endometriomayı</a:t>
            </a:r>
            <a:r>
              <a:rPr lang="en-US" dirty="0" smtClean="0"/>
              <a:t> </a:t>
            </a:r>
            <a:r>
              <a:rPr lang="en-US" dirty="0" err="1" smtClean="0"/>
              <a:t>opere</a:t>
            </a:r>
            <a:r>
              <a:rPr lang="en-US" dirty="0" smtClean="0"/>
              <a:t> </a:t>
            </a:r>
            <a:r>
              <a:rPr lang="en-US" dirty="0" err="1" smtClean="0"/>
              <a:t>edecekseniz</a:t>
            </a:r>
            <a:r>
              <a:rPr lang="en-US" dirty="0" smtClean="0"/>
              <a:t> en </a:t>
            </a:r>
            <a:r>
              <a:rPr lang="en-US" dirty="0" err="1" smtClean="0"/>
              <a:t>az</a:t>
            </a:r>
            <a:r>
              <a:rPr lang="en-US" dirty="0" smtClean="0"/>
              <a:t> % 30 DIE </a:t>
            </a:r>
            <a:r>
              <a:rPr lang="en-US" dirty="0" err="1" smtClean="0"/>
              <a:t>ile</a:t>
            </a:r>
            <a:r>
              <a:rPr lang="en-US" dirty="0" smtClean="0"/>
              <a:t> </a:t>
            </a:r>
            <a:r>
              <a:rPr lang="en-US" dirty="0" err="1" smtClean="0"/>
              <a:t>uğraşmaya</a:t>
            </a:r>
            <a:r>
              <a:rPr lang="en-US" dirty="0" smtClean="0"/>
              <a:t> </a:t>
            </a:r>
            <a:r>
              <a:rPr lang="en-US" dirty="0" err="1" smtClean="0"/>
              <a:t>hazır</a:t>
            </a:r>
            <a:r>
              <a:rPr lang="en-US" dirty="0" smtClean="0"/>
              <a:t> </a:t>
            </a:r>
            <a:r>
              <a:rPr lang="en-US" dirty="0" err="1" smtClean="0"/>
              <a:t>olun</a:t>
            </a:r>
            <a:r>
              <a:rPr lang="en-US" dirty="0" smtClean="0"/>
              <a:t> </a:t>
            </a:r>
            <a:r>
              <a:rPr lang="en-US" dirty="0" err="1" smtClean="0"/>
              <a:t>ve</a:t>
            </a:r>
            <a:endParaRPr lang="en-US" dirty="0" smtClean="0"/>
          </a:p>
          <a:p>
            <a:endParaRPr lang="en-US" dirty="0" smtClean="0"/>
          </a:p>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Pain may be an indicator of DIE with or without colorectal </a:t>
            </a:r>
            <a:r>
              <a:rPr lang="en-US" dirty="0" smtClean="0"/>
              <a:t>involvement</a:t>
            </a:r>
            <a:endParaRPr lang="en-US" dirty="0" smtClean="0"/>
          </a:p>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Surgery must be performed carefully to keep to a minimum any damage to the ovary (by excision or ablative technique). To achieve this, experienced surgeons and an appropriate technique are required. The level of </a:t>
            </a:r>
            <a:r>
              <a:rPr lang="en-US" sz="1200" kern="1200" dirty="0" err="1" smtClean="0">
                <a:solidFill>
                  <a:schemeClr val="tx1"/>
                </a:solidFill>
                <a:effectLst/>
                <a:latin typeface="+mn-lt"/>
                <a:ea typeface="+mn-ea"/>
                <a:cs typeface="+mn-cs"/>
              </a:rPr>
              <a:t>exper</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tise</a:t>
            </a:r>
            <a:r>
              <a:rPr lang="en-US" sz="1200" kern="1200" dirty="0" smtClean="0">
                <a:solidFill>
                  <a:schemeClr val="tx1"/>
                </a:solidFill>
                <a:effectLst/>
                <a:latin typeface="+mn-lt"/>
                <a:ea typeface="+mn-ea"/>
                <a:cs typeface="+mn-cs"/>
              </a:rPr>
              <a:t> in endometriosis surgery inversely correlates with the amount of ovarian tissue inadvertently removed together with the </a:t>
            </a:r>
            <a:r>
              <a:rPr lang="en-US" sz="1200" kern="1200" dirty="0" err="1" smtClean="0">
                <a:solidFill>
                  <a:schemeClr val="tx1"/>
                </a:solidFill>
                <a:effectLst/>
                <a:latin typeface="+mn-lt"/>
                <a:ea typeface="+mn-ea"/>
                <a:cs typeface="+mn-cs"/>
              </a:rPr>
              <a:t>endometrioma</a:t>
            </a:r>
            <a:r>
              <a:rPr lang="en-US" sz="1200" kern="1200" dirty="0" smtClean="0">
                <a:solidFill>
                  <a:schemeClr val="tx1"/>
                </a:solidFill>
                <a:effectLst/>
                <a:latin typeface="+mn-lt"/>
                <a:ea typeface="+mn-ea"/>
                <a:cs typeface="+mn-cs"/>
              </a:rPr>
              <a:t> wall (36). Indeed, the experience of the surgeon may affect the live birth rate after IVF in women with surgically removed </a:t>
            </a:r>
            <a:r>
              <a:rPr lang="en-US" sz="1200" kern="1200" dirty="0" err="1" smtClean="0">
                <a:solidFill>
                  <a:schemeClr val="tx1"/>
                </a:solidFill>
                <a:effectLst/>
                <a:latin typeface="+mn-lt"/>
                <a:ea typeface="+mn-ea"/>
                <a:cs typeface="+mn-cs"/>
              </a:rPr>
              <a:t>endometriomas</a:t>
            </a:r>
            <a:r>
              <a:rPr lang="en-US" sz="1200" kern="1200" dirty="0" smtClean="0">
                <a:solidFill>
                  <a:schemeClr val="tx1"/>
                </a:solidFill>
                <a:effectLst/>
                <a:latin typeface="+mn-lt"/>
                <a:ea typeface="+mn-ea"/>
                <a:cs typeface="+mn-cs"/>
              </a:rPr>
              <a:t> </a:t>
            </a:r>
            <a:endParaRPr lang="en-US"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fld id="{3B134710-A4C8-F94C-AD79-A89B1116C11B}" type="slidenum">
              <a:rPr lang="en-US" smtClean="0"/>
              <a:t>33</a:t>
            </a:fld>
            <a:endParaRPr lang="en-US"/>
          </a:p>
        </p:txBody>
      </p:sp>
    </p:spTree>
    <p:extLst>
      <p:ext uri="{BB962C8B-B14F-4D97-AF65-F5344CB8AC3E}">
        <p14:creationId xmlns:p14="http://schemas.microsoft.com/office/powerpoint/2010/main" val="290798017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Pain may be an indicator of DIE with or without colorectal involvement</a:t>
            </a:r>
          </a:p>
          <a:p>
            <a:endParaRPr lang="en-US" dirty="0"/>
          </a:p>
        </p:txBody>
      </p:sp>
      <p:sp>
        <p:nvSpPr>
          <p:cNvPr id="4" name="Slide Number Placeholder 3"/>
          <p:cNvSpPr>
            <a:spLocks noGrp="1"/>
          </p:cNvSpPr>
          <p:nvPr>
            <p:ph type="sldNum" sz="quarter" idx="10"/>
          </p:nvPr>
        </p:nvSpPr>
        <p:spPr/>
        <p:txBody>
          <a:bodyPr/>
          <a:lstStyle/>
          <a:p>
            <a:fld id="{3B134710-A4C8-F94C-AD79-A89B1116C11B}" type="slidenum">
              <a:rPr lang="en-US" smtClean="0"/>
              <a:t>35</a:t>
            </a:fld>
            <a:endParaRPr lang="en-US"/>
          </a:p>
        </p:txBody>
      </p:sp>
    </p:spTree>
    <p:extLst>
      <p:ext uri="{BB962C8B-B14F-4D97-AF65-F5344CB8AC3E}">
        <p14:creationId xmlns:p14="http://schemas.microsoft.com/office/powerpoint/2010/main" val="139380662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High negative predictive value with history, </a:t>
            </a:r>
            <a:r>
              <a:rPr lang="en-US" dirty="0" err="1" smtClean="0"/>
              <a:t>usg</a:t>
            </a:r>
            <a:r>
              <a:rPr lang="en-US" dirty="0" smtClean="0"/>
              <a:t>, </a:t>
            </a:r>
            <a:r>
              <a:rPr lang="en-US" dirty="0" smtClean="0"/>
              <a:t>markers</a:t>
            </a:r>
          </a:p>
          <a:p>
            <a:pPr marL="0" marR="0" indent="0" algn="l" defTabSz="4572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10"/>
          </p:nvPr>
        </p:nvSpPr>
        <p:spPr/>
        <p:txBody>
          <a:bodyPr/>
          <a:lstStyle/>
          <a:p>
            <a:fld id="{3B134710-A4C8-F94C-AD79-A89B1116C11B}" type="slidenum">
              <a:rPr lang="en-US" smtClean="0"/>
              <a:t>4</a:t>
            </a:fld>
            <a:endParaRPr lang="en-US"/>
          </a:p>
        </p:txBody>
      </p:sp>
    </p:spTree>
    <p:extLst>
      <p:ext uri="{BB962C8B-B14F-4D97-AF65-F5344CB8AC3E}">
        <p14:creationId xmlns:p14="http://schemas.microsoft.com/office/powerpoint/2010/main" val="172970839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USG + </a:t>
            </a:r>
            <a:r>
              <a:rPr lang="en-US" dirty="0" err="1" smtClean="0"/>
              <a:t>Ca</a:t>
            </a:r>
            <a:r>
              <a:rPr lang="en-US" dirty="0" smtClean="0"/>
              <a:t> 125 + HE4 (ROMA)</a:t>
            </a:r>
            <a:endParaRPr lang="en-US" dirty="0"/>
          </a:p>
        </p:txBody>
      </p:sp>
      <p:sp>
        <p:nvSpPr>
          <p:cNvPr id="4" name="Slide Number Placeholder 3"/>
          <p:cNvSpPr>
            <a:spLocks noGrp="1"/>
          </p:cNvSpPr>
          <p:nvPr>
            <p:ph type="sldNum" sz="quarter" idx="10"/>
          </p:nvPr>
        </p:nvSpPr>
        <p:spPr/>
        <p:txBody>
          <a:bodyPr/>
          <a:lstStyle/>
          <a:p>
            <a:fld id="{3B134710-A4C8-F94C-AD79-A89B1116C11B}" type="slidenum">
              <a:rPr lang="en-US" smtClean="0"/>
              <a:t>7</a:t>
            </a:fld>
            <a:endParaRPr lang="en-US"/>
          </a:p>
        </p:txBody>
      </p:sp>
    </p:spTree>
    <p:extLst>
      <p:ext uri="{BB962C8B-B14F-4D97-AF65-F5344CB8AC3E}">
        <p14:creationId xmlns:p14="http://schemas.microsoft.com/office/powerpoint/2010/main" val="6565775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B134710-A4C8-F94C-AD79-A89B1116C11B}" type="slidenum">
              <a:rPr lang="en-US" smtClean="0"/>
              <a:t>8</a:t>
            </a:fld>
            <a:endParaRPr lang="en-US"/>
          </a:p>
        </p:txBody>
      </p:sp>
    </p:spTree>
    <p:extLst>
      <p:ext uri="{BB962C8B-B14F-4D97-AF65-F5344CB8AC3E}">
        <p14:creationId xmlns:p14="http://schemas.microsoft.com/office/powerpoint/2010/main" val="328102936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222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dirty="0" smtClean="0"/>
              <a:t>The above data suggest that excision of </a:t>
            </a:r>
            <a:r>
              <a:rPr lang="en-US" dirty="0" err="1" smtClean="0"/>
              <a:t>rectovaginal</a:t>
            </a:r>
            <a:r>
              <a:rPr lang="en-US" dirty="0" smtClean="0"/>
              <a:t> plaques does</a:t>
            </a:r>
            <a:r>
              <a:rPr lang="tr-TR" dirty="0" smtClean="0"/>
              <a:t> </a:t>
            </a:r>
            <a:r>
              <a:rPr lang="en-US" dirty="0" smtClean="0"/>
              <a:t>not improve the likelihood of pregnancy nor reduces the</a:t>
            </a:r>
          </a:p>
          <a:p>
            <a:r>
              <a:rPr lang="en-US" dirty="0" smtClean="0"/>
              <a:t>time-to-conception in women with endometriosis-associated infertility. Excision of</a:t>
            </a:r>
            <a:r>
              <a:rPr lang="tr-TR" dirty="0" smtClean="0"/>
              <a:t> </a:t>
            </a:r>
            <a:r>
              <a:rPr lang="en-US" dirty="0" smtClean="0"/>
              <a:t>deep </a:t>
            </a:r>
            <a:r>
              <a:rPr lang="en-US" dirty="0" err="1" smtClean="0"/>
              <a:t>endometriotic</a:t>
            </a:r>
            <a:r>
              <a:rPr lang="en-US" dirty="0" smtClean="0"/>
              <a:t> implants is unlikely to influence the probability</a:t>
            </a:r>
            <a:r>
              <a:rPr lang="tr-TR" dirty="0" smtClean="0"/>
              <a:t> </a:t>
            </a:r>
            <a:r>
              <a:rPr lang="en-US" dirty="0" smtClean="0"/>
              <a:t>of conception to a major extent if their burial limits the inflammatory</a:t>
            </a:r>
            <a:r>
              <a:rPr lang="tr-TR" dirty="0" smtClean="0"/>
              <a:t> </a:t>
            </a:r>
            <a:r>
              <a:rPr lang="en-US" dirty="0" smtClean="0"/>
              <a:t>consequences on the pelvic environment.</a:t>
            </a:r>
          </a:p>
          <a:p>
            <a:r>
              <a:rPr lang="en-US" dirty="0" smtClean="0"/>
              <a:t>purported benefit of excision of </a:t>
            </a:r>
            <a:r>
              <a:rPr lang="en-US" dirty="0" err="1" smtClean="0"/>
              <a:t>rectovaginal</a:t>
            </a:r>
            <a:r>
              <a:rPr lang="en-US" dirty="0" smtClean="0"/>
              <a:t> plaques in infertile</a:t>
            </a:r>
            <a:r>
              <a:rPr lang="tr-TR" dirty="0" smtClean="0"/>
              <a:t> </a:t>
            </a:r>
            <a:r>
              <a:rPr lang="en-US" dirty="0" smtClean="0"/>
              <a:t>women reported by several authors (Fig. 5) may be attributed to</a:t>
            </a:r>
          </a:p>
          <a:p>
            <a:r>
              <a:rPr lang="en-US" dirty="0" smtClean="0"/>
              <a:t>treatment of co-existent peritoneal and ovarian endometriosis. In</a:t>
            </a:r>
            <a:r>
              <a:rPr lang="tr-TR" dirty="0" smtClean="0"/>
              <a:t> </a:t>
            </a:r>
            <a:r>
              <a:rPr lang="en-US" dirty="0" smtClean="0"/>
              <a:t>fact, the three different lesion types are very frequently associated</a:t>
            </a:r>
          </a:p>
          <a:p>
            <a:r>
              <a:rPr lang="it-IT" dirty="0" smtClean="0"/>
              <a:t>(Somigliana et al., 2004, 2007).</a:t>
            </a:r>
          </a:p>
          <a:p>
            <a:r>
              <a:rPr lang="en-US" dirty="0" smtClean="0"/>
              <a:t>here is still a lack of randomized</a:t>
            </a:r>
            <a:r>
              <a:rPr lang="tr-TR" dirty="0" smtClean="0"/>
              <a:t> </a:t>
            </a:r>
            <a:r>
              <a:rPr lang="en-US" dirty="0" smtClean="0"/>
              <a:t>controlled trials that evaluate the effectiveness of</a:t>
            </a:r>
            <a:r>
              <a:rPr lang="tr-TR" dirty="0" smtClean="0"/>
              <a:t> </a:t>
            </a:r>
            <a:r>
              <a:rPr lang="en-US" dirty="0" smtClean="0"/>
              <a:t>laparoscopic surgery for severe endometriosis-associated infertility,</a:t>
            </a:r>
            <a:r>
              <a:rPr lang="tr-TR" dirty="0" smtClean="0"/>
              <a:t> </a:t>
            </a:r>
            <a:r>
              <a:rPr lang="en-US" dirty="0" smtClean="0"/>
              <a:t>many observational studies suggest that in women</a:t>
            </a:r>
            <a:r>
              <a:rPr lang="tr-TR" dirty="0" smtClean="0"/>
              <a:t> </a:t>
            </a:r>
            <a:r>
              <a:rPr lang="en-US" dirty="0" smtClean="0"/>
              <a:t>with stage III–IV endometriosis, without other identifiable</a:t>
            </a:r>
            <a:r>
              <a:rPr lang="tr-TR" dirty="0" smtClean="0"/>
              <a:t> </a:t>
            </a:r>
            <a:r>
              <a:rPr lang="en-US" dirty="0" smtClean="0"/>
              <a:t>infertility factors, conservative surgical treatment with laparoscopy</a:t>
            </a:r>
            <a:r>
              <a:rPr lang="tr-TR" dirty="0" smtClean="0"/>
              <a:t> </a:t>
            </a:r>
            <a:r>
              <a:rPr lang="en-US" dirty="0" smtClean="0"/>
              <a:t>may increase fertility</a:t>
            </a:r>
          </a:p>
          <a:p>
            <a:endParaRPr lang="en-US" dirty="0" smtClean="0"/>
          </a:p>
        </p:txBody>
      </p:sp>
      <p:sp>
        <p:nvSpPr>
          <p:cNvPr id="4" name="Slide Number Placeholder 3"/>
          <p:cNvSpPr>
            <a:spLocks noGrp="1"/>
          </p:cNvSpPr>
          <p:nvPr>
            <p:ph type="sldNum" sz="quarter" idx="5"/>
          </p:nvPr>
        </p:nvSpPr>
        <p:spPr/>
        <p:txBody>
          <a:bodyPr/>
          <a:lstStyle/>
          <a:p>
            <a:pPr>
              <a:defRPr/>
            </a:pPr>
            <a:fld id="{14E95425-EA8C-43D8-94D0-FFB1782752BD}" type="slidenum">
              <a:rPr lang="en-US" smtClean="0"/>
              <a:pPr>
                <a:defRPr/>
              </a:pPr>
              <a:t>12</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Repeat surgery for infertility is associated with low pregnancy rates</a:t>
            </a:r>
          </a:p>
          <a:p>
            <a:r>
              <a:rPr lang="en-US" dirty="0" smtClean="0"/>
              <a:t>This is mainly due to affected ovarian reserve</a:t>
            </a:r>
          </a:p>
          <a:p>
            <a:r>
              <a:rPr lang="en-US" dirty="0" smtClean="0"/>
              <a:t>When there is no risk of malignancy and no pain IVF should be preferred over surgery in these patients</a:t>
            </a:r>
          </a:p>
          <a:p>
            <a:endParaRPr lang="en-US" dirty="0"/>
          </a:p>
        </p:txBody>
      </p:sp>
      <p:sp>
        <p:nvSpPr>
          <p:cNvPr id="4" name="Slide Number Placeholder 3"/>
          <p:cNvSpPr>
            <a:spLocks noGrp="1"/>
          </p:cNvSpPr>
          <p:nvPr>
            <p:ph type="sldNum" sz="quarter" idx="10"/>
          </p:nvPr>
        </p:nvSpPr>
        <p:spPr/>
        <p:txBody>
          <a:bodyPr/>
          <a:lstStyle/>
          <a:p>
            <a:fld id="{3B134710-A4C8-F94C-AD79-A89B1116C11B}" type="slidenum">
              <a:rPr lang="en-US" smtClean="0"/>
              <a:t>13</a:t>
            </a:fld>
            <a:endParaRPr lang="en-US"/>
          </a:p>
        </p:txBody>
      </p:sp>
    </p:spTree>
    <p:extLst>
      <p:ext uri="{BB962C8B-B14F-4D97-AF65-F5344CB8AC3E}">
        <p14:creationId xmlns:p14="http://schemas.microsoft.com/office/powerpoint/2010/main" val="358253670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And even though the mere presence of the </a:t>
            </a:r>
            <a:r>
              <a:rPr lang="en-US" sz="1200" kern="1200" dirty="0" err="1" smtClean="0">
                <a:solidFill>
                  <a:schemeClr val="tx1"/>
                </a:solidFill>
                <a:effectLst/>
                <a:latin typeface="+mn-lt"/>
                <a:ea typeface="+mn-ea"/>
                <a:cs typeface="+mn-cs"/>
              </a:rPr>
              <a:t>endome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trioma</a:t>
            </a:r>
            <a:r>
              <a:rPr lang="en-US" sz="1200" kern="1200" dirty="0" smtClean="0">
                <a:solidFill>
                  <a:schemeClr val="tx1"/>
                </a:solidFill>
                <a:effectLst/>
                <a:latin typeface="+mn-lt"/>
                <a:ea typeface="+mn-ea"/>
                <a:cs typeface="+mn-cs"/>
              </a:rPr>
              <a:t> by itself may inflict damage on the ovarian reserve per se, especially in cases of bilateral </a:t>
            </a:r>
            <a:r>
              <a:rPr lang="en-US" sz="1200" kern="1200" dirty="0" err="1" smtClean="0">
                <a:solidFill>
                  <a:schemeClr val="tx1"/>
                </a:solidFill>
                <a:effectLst/>
                <a:latin typeface="+mn-lt"/>
                <a:ea typeface="+mn-ea"/>
                <a:cs typeface="+mn-cs"/>
              </a:rPr>
              <a:t>endometrioma</a:t>
            </a:r>
            <a:r>
              <a:rPr lang="en-US" sz="1200" kern="1200" dirty="0" smtClean="0">
                <a:solidFill>
                  <a:schemeClr val="tx1"/>
                </a:solidFill>
                <a:effectLst/>
                <a:latin typeface="+mn-lt"/>
                <a:ea typeface="+mn-ea"/>
                <a:cs typeface="+mn-cs"/>
              </a:rPr>
              <a:t> (16), today most would agree that the main damage is postsurgical: anti- </a:t>
            </a:r>
            <a:r>
              <a:rPr lang="en-US" sz="1200" kern="1200" dirty="0" err="1" smtClean="0">
                <a:solidFill>
                  <a:schemeClr val="tx1"/>
                </a:solidFill>
                <a:effectLst/>
                <a:latin typeface="+mn-lt"/>
                <a:ea typeface="+mn-ea"/>
                <a:cs typeface="+mn-cs"/>
              </a:rPr>
              <a:t>mu€llerian</a:t>
            </a:r>
            <a:r>
              <a:rPr lang="en-US" sz="1200" kern="1200" dirty="0" smtClean="0">
                <a:solidFill>
                  <a:schemeClr val="tx1"/>
                </a:solidFill>
                <a:effectLst/>
                <a:latin typeface="+mn-lt"/>
                <a:ea typeface="+mn-ea"/>
                <a:cs typeface="+mn-cs"/>
              </a:rPr>
              <a:t> hormone concentrations will fall by 40% (60), and the operated ovary will show a lower </a:t>
            </a:r>
            <a:r>
              <a:rPr lang="en-US" sz="1200" kern="1200" dirty="0" err="1" smtClean="0">
                <a:solidFill>
                  <a:schemeClr val="tx1"/>
                </a:solidFill>
                <a:effectLst/>
                <a:latin typeface="+mn-lt"/>
                <a:ea typeface="+mn-ea"/>
                <a:cs typeface="+mn-cs"/>
              </a:rPr>
              <a:t>antral</a:t>
            </a:r>
            <a:r>
              <a:rPr lang="en-US" sz="1200" kern="1200" dirty="0" smtClean="0">
                <a:solidFill>
                  <a:schemeClr val="tx1"/>
                </a:solidFill>
                <a:effectLst/>
                <a:latin typeface="+mn-lt"/>
                <a:ea typeface="+mn-ea"/>
                <a:cs typeface="+mn-cs"/>
              </a:rPr>
              <a:t> follicle count, will produce lower number of mature follicles, and will have a higher risk of having no oocytes collected (88, 89) when compared with the contralateral, </a:t>
            </a:r>
            <a:r>
              <a:rPr lang="en-US" sz="1200" kern="1200" dirty="0" err="1" smtClean="0">
                <a:solidFill>
                  <a:schemeClr val="tx1"/>
                </a:solidFill>
                <a:effectLst/>
                <a:latin typeface="+mn-lt"/>
                <a:ea typeface="+mn-ea"/>
                <a:cs typeface="+mn-cs"/>
              </a:rPr>
              <a:t>nonoperated</a:t>
            </a:r>
            <a:r>
              <a:rPr lang="en-US" sz="1200" kern="1200" dirty="0" smtClean="0">
                <a:solidFill>
                  <a:schemeClr val="tx1"/>
                </a:solidFill>
                <a:effectLst/>
                <a:latin typeface="+mn-lt"/>
                <a:ea typeface="+mn-ea"/>
                <a:cs typeface="+mn-cs"/>
              </a:rPr>
              <a:t> ovary. </a:t>
            </a:r>
            <a:endParaRPr lang="en-US" dirty="0" smtClean="0"/>
          </a:p>
          <a:p>
            <a:endParaRPr lang="en-US" dirty="0"/>
          </a:p>
        </p:txBody>
      </p:sp>
      <p:sp>
        <p:nvSpPr>
          <p:cNvPr id="4" name="Slide Number Placeholder 3"/>
          <p:cNvSpPr>
            <a:spLocks noGrp="1"/>
          </p:cNvSpPr>
          <p:nvPr>
            <p:ph type="sldNum" sz="quarter" idx="10"/>
          </p:nvPr>
        </p:nvSpPr>
        <p:spPr/>
        <p:txBody>
          <a:bodyPr/>
          <a:lstStyle/>
          <a:p>
            <a:fld id="{3B134710-A4C8-F94C-AD79-A89B1116C11B}" type="slidenum">
              <a:rPr lang="en-US" smtClean="0"/>
              <a:t>16</a:t>
            </a:fld>
            <a:endParaRPr lang="en-US"/>
          </a:p>
        </p:txBody>
      </p:sp>
    </p:spTree>
    <p:extLst>
      <p:ext uri="{BB962C8B-B14F-4D97-AF65-F5344CB8AC3E}">
        <p14:creationId xmlns:p14="http://schemas.microsoft.com/office/powerpoint/2010/main" val="228568972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and </a:t>
            </a:r>
            <a:r>
              <a:rPr lang="en-US" sz="1200" kern="1200" dirty="0" err="1" smtClean="0">
                <a:solidFill>
                  <a:schemeClr val="tx1"/>
                </a:solidFill>
                <a:effectLst/>
                <a:latin typeface="+mn-lt"/>
                <a:ea typeface="+mn-ea"/>
                <a:cs typeface="+mn-cs"/>
              </a:rPr>
              <a:t>endometrioma</a:t>
            </a:r>
            <a:r>
              <a:rPr lang="en-US" sz="1200" kern="1200" dirty="0" smtClean="0">
                <a:solidFill>
                  <a:schemeClr val="tx1"/>
                </a:solidFill>
                <a:effectLst/>
                <a:latin typeface="+mn-lt"/>
                <a:ea typeface="+mn-ea"/>
                <a:cs typeface="+mn-cs"/>
              </a:rPr>
              <a:t> infection for IVF) (49) </a:t>
            </a:r>
          </a:p>
          <a:p>
            <a:pPr marL="228600" marR="0" indent="-228600" algn="l" defTabSz="457200" rtl="0" eaLnBrk="1" fontAlgn="auto" latinLnBrk="0" hangingPunct="1">
              <a:lnSpc>
                <a:spcPct val="100000"/>
              </a:lnSpc>
              <a:spcBef>
                <a:spcPts val="0"/>
              </a:spcBef>
              <a:spcAft>
                <a:spcPts val="0"/>
              </a:spcAft>
              <a:buClrTx/>
              <a:buSzTx/>
              <a:buFontTx/>
              <a:buAutoNum type="arabicPeriod"/>
              <a:tabLst/>
              <a:defRPr/>
            </a:pPr>
            <a:r>
              <a:rPr lang="en-US" sz="1200" kern="1200" dirty="0" smtClean="0">
                <a:solidFill>
                  <a:schemeClr val="tx1"/>
                </a:solidFill>
                <a:effectLst/>
                <a:latin typeface="+mn-lt"/>
                <a:ea typeface="+mn-ea"/>
                <a:cs typeface="+mn-cs"/>
              </a:rPr>
              <a:t>A low risk of </a:t>
            </a:r>
            <a:r>
              <a:rPr lang="en-US" sz="1200" kern="1200" dirty="0" err="1" smtClean="0">
                <a:solidFill>
                  <a:schemeClr val="tx1"/>
                </a:solidFill>
                <a:effectLst/>
                <a:latin typeface="+mn-lt"/>
                <a:ea typeface="+mn-ea"/>
                <a:cs typeface="+mn-cs"/>
              </a:rPr>
              <a:t>tubo</a:t>
            </a:r>
            <a:r>
              <a:rPr lang="en-US" sz="1200" kern="1200" dirty="0" smtClean="0">
                <a:solidFill>
                  <a:schemeClr val="tx1"/>
                </a:solidFill>
                <a:effectLst/>
                <a:latin typeface="+mn-lt"/>
                <a:ea typeface="+mn-ea"/>
                <a:cs typeface="+mn-cs"/>
              </a:rPr>
              <a:t>-ovarian abscess secondary to oocyte retrieval (66–68). </a:t>
            </a:r>
          </a:p>
          <a:p>
            <a:pPr marL="228600" marR="0" indent="-228600" algn="l" defTabSz="457200" rtl="0" eaLnBrk="1" fontAlgn="auto" latinLnBrk="0" hangingPunct="1">
              <a:lnSpc>
                <a:spcPct val="100000"/>
              </a:lnSpc>
              <a:spcBef>
                <a:spcPts val="0"/>
              </a:spcBef>
              <a:spcAft>
                <a:spcPts val="0"/>
              </a:spcAft>
              <a:buClrTx/>
              <a:buSzTx/>
              <a:buFontTx/>
              <a:buAutoNum type="arabicPeriod"/>
              <a:tabLst/>
              <a:defRPr/>
            </a:pPr>
            <a:r>
              <a:rPr lang="en-US" sz="1200" kern="1200" dirty="0" smtClean="0">
                <a:solidFill>
                  <a:schemeClr val="tx1"/>
                </a:solidFill>
                <a:effectLst/>
                <a:latin typeface="+mn-lt"/>
                <a:ea typeface="+mn-ea"/>
                <a:cs typeface="+mn-cs"/>
              </a:rPr>
              <a:t>Although rare cases have been reported (49), cohort studies have demonstrated that ART does not exacerbate symptoms, progression, or recurrences of endometriosis (69–73). </a:t>
            </a:r>
            <a:endParaRPr lang="en-US" dirty="0" smtClean="0"/>
          </a:p>
          <a:p>
            <a:pPr marL="228600" marR="0" indent="-228600" algn="l" defTabSz="457200" rtl="0" eaLnBrk="1" fontAlgn="auto" latinLnBrk="0" hangingPunct="1">
              <a:lnSpc>
                <a:spcPct val="100000"/>
              </a:lnSpc>
              <a:spcBef>
                <a:spcPts val="0"/>
              </a:spcBef>
              <a:spcAft>
                <a:spcPts val="0"/>
              </a:spcAft>
              <a:buClrTx/>
              <a:buSzTx/>
              <a:buFontTx/>
              <a:buAutoNum type="arabicPeriod"/>
              <a:tabLst/>
              <a:defRPr/>
            </a:pPr>
            <a:r>
              <a:rPr lang="en-US" sz="1200" kern="1200" dirty="0" smtClean="0">
                <a:solidFill>
                  <a:schemeClr val="tx1"/>
                </a:solidFill>
                <a:effectLst/>
                <a:latin typeface="+mn-lt"/>
                <a:ea typeface="+mn-ea"/>
                <a:cs typeface="+mn-cs"/>
              </a:rPr>
              <a:t>It is widely acknowledged that there is no scientific argument for systematic OMA surgery before IVF (49, 81). Moreover, while good outcomes with ART (82) are not affected by the endometriosis phenotype (SUP, OMA, or deep infiltrating endometriosis) (83), they are, however, significantly reduced by a previous history of surgery for endometriosis and/or OMA (83, 84) </a:t>
            </a:r>
            <a:endParaRPr lang="en-US" dirty="0" smtClean="0"/>
          </a:p>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err="1" smtClean="0">
                <a:solidFill>
                  <a:schemeClr val="tx1"/>
                </a:solidFill>
                <a:effectLst/>
                <a:latin typeface="+mn-lt"/>
                <a:ea typeface="+mn-ea"/>
                <a:cs typeface="+mn-cs"/>
              </a:rPr>
              <a:t>uch</a:t>
            </a:r>
            <a:r>
              <a:rPr lang="en-US" sz="1200" kern="1200" dirty="0" smtClean="0">
                <a:solidFill>
                  <a:schemeClr val="tx1"/>
                </a:solidFill>
                <a:effectLst/>
                <a:latin typeface="+mn-lt"/>
                <a:ea typeface="+mn-ea"/>
                <a:cs typeface="+mn-cs"/>
              </a:rPr>
              <a:t> as his- tory of previous surgery for endometriosis (favoring IVF) (51, 52), dimension and ultrasound appearance of the </a:t>
            </a:r>
            <a:r>
              <a:rPr lang="en-US" sz="1200" kern="1200" dirty="0" err="1" smtClean="0">
                <a:solidFill>
                  <a:schemeClr val="tx1"/>
                </a:solidFill>
                <a:effectLst/>
                <a:latin typeface="+mn-lt"/>
                <a:ea typeface="+mn-ea"/>
                <a:cs typeface="+mn-cs"/>
              </a:rPr>
              <a:t>endometriomas</a:t>
            </a:r>
            <a:r>
              <a:rPr lang="en-US" sz="1200" kern="1200" dirty="0" smtClean="0">
                <a:solidFill>
                  <a:schemeClr val="tx1"/>
                </a:solidFill>
                <a:effectLst/>
                <a:latin typeface="+mn-lt"/>
                <a:ea typeface="+mn-ea"/>
                <a:cs typeface="+mn-cs"/>
              </a:rPr>
              <a:t> (larger cysts and doubtful cases favor surgery) (53, 54), </a:t>
            </a:r>
            <a:r>
              <a:rPr lang="en-US" sz="1200" kern="1200" dirty="0" err="1" smtClean="0">
                <a:solidFill>
                  <a:schemeClr val="tx1"/>
                </a:solidFill>
                <a:effectLst/>
                <a:latin typeface="+mn-lt"/>
                <a:ea typeface="+mn-ea"/>
                <a:cs typeface="+mn-cs"/>
              </a:rPr>
              <a:t>bilaterality</a:t>
            </a:r>
            <a:r>
              <a:rPr lang="en-US" sz="1200" kern="1200" dirty="0" smtClean="0">
                <a:solidFill>
                  <a:schemeClr val="tx1"/>
                </a:solidFill>
                <a:effectLst/>
                <a:latin typeface="+mn-lt"/>
                <a:ea typeface="+mn-ea"/>
                <a:cs typeface="+mn-cs"/>
              </a:rPr>
              <a:t> (favors IVF because of the risk of severe impairment of the ovarian reserve after surgery) (55), concomitant severe pain (favoring surgery in particular if resistant to </a:t>
            </a:r>
            <a:r>
              <a:rPr lang="en-US" sz="1200" kern="1200" dirty="0" err="1" smtClean="0">
                <a:solidFill>
                  <a:schemeClr val="tx1"/>
                </a:solidFill>
                <a:effectLst/>
                <a:latin typeface="+mn-lt"/>
                <a:ea typeface="+mn-ea"/>
                <a:cs typeface="+mn-cs"/>
              </a:rPr>
              <a:t>progestins</a:t>
            </a:r>
            <a:r>
              <a:rPr lang="en-US" sz="1200" kern="1200" dirty="0" smtClean="0">
                <a:solidFill>
                  <a:schemeClr val="tx1"/>
                </a:solidFill>
                <a:effectLst/>
                <a:latin typeface="+mn-lt"/>
                <a:ea typeface="+mn-ea"/>
                <a:cs typeface="+mn-cs"/>
              </a:rPr>
              <a:t>), male partner condition (favoring IVF or </a:t>
            </a:r>
            <a:r>
              <a:rPr lang="en-US" sz="1200" kern="1200" dirty="0" err="1" smtClean="0">
                <a:solidFill>
                  <a:schemeClr val="tx1"/>
                </a:solidFill>
                <a:effectLst/>
                <a:latin typeface="+mn-lt"/>
                <a:ea typeface="+mn-ea"/>
                <a:cs typeface="+mn-cs"/>
              </a:rPr>
              <a:t>intracytoplasmic</a:t>
            </a:r>
            <a:r>
              <a:rPr lang="en-US" sz="1200" kern="1200" dirty="0" smtClean="0">
                <a:solidFill>
                  <a:schemeClr val="tx1"/>
                </a:solidFill>
                <a:effectLst/>
                <a:latin typeface="+mn-lt"/>
                <a:ea typeface="+mn-ea"/>
                <a:cs typeface="+mn-cs"/>
              </a:rPr>
              <a:t> sperm </a:t>
            </a:r>
            <a:r>
              <a:rPr lang="en-US" sz="1200" kern="1200" dirty="0" err="1" smtClean="0">
                <a:solidFill>
                  <a:schemeClr val="tx1"/>
                </a:solidFill>
                <a:effectLst/>
                <a:latin typeface="+mn-lt"/>
                <a:ea typeface="+mn-ea"/>
                <a:cs typeface="+mn-cs"/>
              </a:rPr>
              <a:t>injectionI</a:t>
            </a:r>
            <a:r>
              <a:rPr lang="en-US" sz="1200" kern="1200" dirty="0" smtClean="0">
                <a:solidFill>
                  <a:schemeClr val="tx1"/>
                </a:solidFill>
                <a:effectLst/>
                <a:latin typeface="+mn-lt"/>
                <a:ea typeface="+mn-ea"/>
                <a:cs typeface="+mn-cs"/>
              </a:rPr>
              <a:t> if abnormal), older age, and reduced ovarian reserve (favoring IVF because time becomes more relevant and the risk of additional damage to a weak ovarian reserve could cause definitive exhaustion). </a:t>
            </a:r>
          </a:p>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The illusion of the existence of a cystic wall is created by the fibrosis underlying the </a:t>
            </a:r>
            <a:r>
              <a:rPr lang="en-US" sz="1200" kern="1200" dirty="0" err="1" smtClean="0">
                <a:solidFill>
                  <a:schemeClr val="tx1"/>
                </a:solidFill>
                <a:effectLst/>
                <a:latin typeface="+mn-lt"/>
                <a:ea typeface="+mn-ea"/>
                <a:cs typeface="+mn-cs"/>
              </a:rPr>
              <a:t>pseudocystic</a:t>
            </a:r>
            <a:r>
              <a:rPr lang="en-US" sz="1200" kern="1200" dirty="0" smtClean="0">
                <a:solidFill>
                  <a:schemeClr val="tx1"/>
                </a:solidFill>
                <a:effectLst/>
                <a:latin typeface="+mn-lt"/>
                <a:ea typeface="+mn-ea"/>
                <a:cs typeface="+mn-cs"/>
              </a:rPr>
              <a:t> structure. Second, fibrosis is already present in </a:t>
            </a:r>
            <a:r>
              <a:rPr lang="en-US" sz="1200" kern="1200" dirty="0" err="1" smtClean="0">
                <a:solidFill>
                  <a:schemeClr val="tx1"/>
                </a:solidFill>
                <a:effectLst/>
                <a:latin typeface="+mn-lt"/>
                <a:ea typeface="+mn-ea"/>
                <a:cs typeface="+mn-cs"/>
              </a:rPr>
              <a:t>endometriomas</a:t>
            </a:r>
            <a:r>
              <a:rPr lang="en-US" sz="1200" kern="1200" dirty="0" smtClean="0">
                <a:solidFill>
                  <a:schemeClr val="tx1"/>
                </a:solidFill>
                <a:effectLst/>
                <a:latin typeface="+mn-lt"/>
                <a:ea typeface="+mn-ea"/>
                <a:cs typeface="+mn-cs"/>
              </a:rPr>
              <a:t> &lt;4 cm with the presence of significantly more morphologically </a:t>
            </a:r>
            <a:r>
              <a:rPr lang="en-US" sz="1200" kern="1200" dirty="0" err="1" smtClean="0">
                <a:solidFill>
                  <a:schemeClr val="tx1"/>
                </a:solidFill>
                <a:effectLst/>
                <a:latin typeface="+mn-lt"/>
                <a:ea typeface="+mn-ea"/>
                <a:cs typeface="+mn-cs"/>
              </a:rPr>
              <a:t>atretic</a:t>
            </a:r>
            <a:r>
              <a:rPr lang="en-US" sz="1200" kern="1200" dirty="0" smtClean="0">
                <a:solidFill>
                  <a:schemeClr val="tx1"/>
                </a:solidFill>
                <a:effectLst/>
                <a:latin typeface="+mn-lt"/>
                <a:ea typeface="+mn-ea"/>
                <a:cs typeface="+mn-cs"/>
              </a:rPr>
              <a:t> early follicles compared with the cortex of the contralateral normal ovary, suggesting the deleterious impact of the </a:t>
            </a:r>
            <a:r>
              <a:rPr lang="en-US" sz="1200" kern="1200" dirty="0" err="1" smtClean="0">
                <a:solidFill>
                  <a:schemeClr val="tx1"/>
                </a:solidFill>
                <a:effectLst/>
                <a:latin typeface="+mn-lt"/>
                <a:ea typeface="+mn-ea"/>
                <a:cs typeface="+mn-cs"/>
              </a:rPr>
              <a:t>endo</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metrioma</a:t>
            </a:r>
            <a:r>
              <a:rPr lang="en-US" sz="1200" kern="1200" dirty="0" smtClean="0">
                <a:solidFill>
                  <a:schemeClr val="tx1"/>
                </a:solidFill>
                <a:effectLst/>
                <a:latin typeface="+mn-lt"/>
                <a:ea typeface="+mn-ea"/>
                <a:cs typeface="+mn-cs"/>
              </a:rPr>
              <a:t> itself on the ovarian reserve (13 </a:t>
            </a:r>
            <a:endParaRPr lang="en-US" dirty="0" smtClean="0"/>
          </a:p>
          <a:p>
            <a:pPr marL="0" marR="0" indent="0" algn="l" defTabSz="457200" rtl="0" eaLnBrk="1" fontAlgn="auto" latinLnBrk="0" hangingPunct="1">
              <a:lnSpc>
                <a:spcPct val="100000"/>
              </a:lnSpc>
              <a:spcBef>
                <a:spcPts val="0"/>
              </a:spcBef>
              <a:spcAft>
                <a:spcPts val="0"/>
              </a:spcAft>
              <a:buClrTx/>
              <a:buSzTx/>
              <a:buFontTx/>
              <a:buNone/>
              <a:tabLst/>
              <a:defRPr/>
            </a:pPr>
            <a:endParaRPr lang="en-US"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fld id="{3B134710-A4C8-F94C-AD79-A89B1116C11B}" type="slidenum">
              <a:rPr lang="en-US" smtClean="0"/>
              <a:t>21</a:t>
            </a:fld>
            <a:endParaRPr lang="en-US"/>
          </a:p>
        </p:txBody>
      </p:sp>
    </p:spTree>
    <p:extLst>
      <p:ext uri="{BB962C8B-B14F-4D97-AF65-F5344CB8AC3E}">
        <p14:creationId xmlns:p14="http://schemas.microsoft.com/office/powerpoint/2010/main" val="265173303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Previous versions still considered the size of the </a:t>
            </a:r>
            <a:r>
              <a:rPr lang="en-US" sz="1200" kern="1200" dirty="0" err="1" smtClean="0">
                <a:solidFill>
                  <a:schemeClr val="tx1"/>
                </a:solidFill>
                <a:effectLst/>
                <a:latin typeface="+mn-lt"/>
                <a:ea typeface="+mn-ea"/>
                <a:cs typeface="+mn-cs"/>
              </a:rPr>
              <a:t>endometriotic</a:t>
            </a:r>
            <a:r>
              <a:rPr lang="en-US" sz="1200" kern="1200" dirty="0" smtClean="0">
                <a:solidFill>
                  <a:schemeClr val="tx1"/>
                </a:solidFill>
                <a:effectLst/>
                <a:latin typeface="+mn-lt"/>
                <a:ea typeface="+mn-ea"/>
                <a:cs typeface="+mn-cs"/>
              </a:rPr>
              <a:t> cyst as an indication for surgery, regardless of symptoms or any other issue. However, the latest version of the ESHRE guide- lines clearly indicate that cystectomy in women undergoing ART should be considered only ‘‘to improve endometriosis- associated pain or the accessibility of follicles’’ (25). These guidelines also rightly recommend counseling the patient with </a:t>
            </a:r>
            <a:r>
              <a:rPr lang="en-US" sz="1200" kern="1200" dirty="0" err="1" smtClean="0">
                <a:solidFill>
                  <a:schemeClr val="tx1"/>
                </a:solidFill>
                <a:effectLst/>
                <a:latin typeface="+mn-lt"/>
                <a:ea typeface="+mn-ea"/>
                <a:cs typeface="+mn-cs"/>
              </a:rPr>
              <a:t>endometrioma</a:t>
            </a:r>
            <a:r>
              <a:rPr lang="en-US" sz="1200" kern="1200" dirty="0" smtClean="0">
                <a:solidFill>
                  <a:schemeClr val="tx1"/>
                </a:solidFill>
                <a:effectLst/>
                <a:latin typeface="+mn-lt"/>
                <a:ea typeface="+mn-ea"/>
                <a:cs typeface="+mn-cs"/>
              </a:rPr>
              <a:t> ‘‘regarding the risks of reduced ovarian function after surgery and the possible loss of the ovary.’’ What the guidelines still do not address, and it might be an interesting option before surgery, especially in patients at risk of having their ovarian reserve severely compromised, is when to offer these patients oocyte cryopreservation before the surgical procedure. </a:t>
            </a:r>
          </a:p>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To </a:t>
            </a:r>
            <a:r>
              <a:rPr lang="en-US" sz="1200" kern="1200" dirty="0" smtClean="0">
                <a:solidFill>
                  <a:schemeClr val="tx1"/>
                </a:solidFill>
                <a:effectLst/>
                <a:latin typeface="+mn-lt"/>
                <a:ea typeface="+mn-ea"/>
                <a:cs typeface="+mn-cs"/>
              </a:rPr>
              <a:t>confirm histologically, reduce the risk of </a:t>
            </a:r>
            <a:r>
              <a:rPr lang="en-US" sz="1200" kern="1200" dirty="0" smtClean="0">
                <a:solidFill>
                  <a:schemeClr val="tx1"/>
                </a:solidFill>
                <a:effectLst/>
                <a:latin typeface="+mn-lt"/>
                <a:ea typeface="+mn-ea"/>
                <a:cs typeface="+mn-cs"/>
              </a:rPr>
              <a:t>infection</a:t>
            </a:r>
          </a:p>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err="1" smtClean="0">
                <a:solidFill>
                  <a:schemeClr val="tx1"/>
                </a:solidFill>
                <a:effectLst/>
                <a:latin typeface="+mn-lt"/>
                <a:ea typeface="+mn-ea"/>
                <a:cs typeface="+mn-cs"/>
              </a:rPr>
              <a:t>Operasyon</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için</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kist</a:t>
            </a:r>
            <a:r>
              <a:rPr lang="en-US" sz="1200" kern="1200" baseline="0" dirty="0" smtClean="0">
                <a:solidFill>
                  <a:schemeClr val="tx1"/>
                </a:solidFill>
                <a:effectLst/>
                <a:latin typeface="+mn-lt"/>
                <a:ea typeface="+mn-ea"/>
                <a:cs typeface="+mn-cs"/>
              </a:rPr>
              <a:t> </a:t>
            </a:r>
            <a:r>
              <a:rPr lang="en-US" sz="1200" kern="1200" baseline="0" dirty="0" err="1" smtClean="0">
                <a:solidFill>
                  <a:schemeClr val="tx1"/>
                </a:solidFill>
                <a:effectLst/>
                <a:latin typeface="+mn-lt"/>
                <a:ea typeface="+mn-ea"/>
                <a:cs typeface="+mn-cs"/>
              </a:rPr>
              <a:t>boyutu</a:t>
            </a:r>
            <a:r>
              <a:rPr lang="en-US" sz="1200" kern="1200" baseline="0" dirty="0" smtClean="0">
                <a:solidFill>
                  <a:schemeClr val="tx1"/>
                </a:solidFill>
                <a:effectLst/>
                <a:latin typeface="+mn-lt"/>
                <a:ea typeface="+mn-ea"/>
                <a:cs typeface="+mn-cs"/>
              </a:rPr>
              <a:t> </a:t>
            </a:r>
            <a:r>
              <a:rPr lang="en-US" sz="1200" kern="1200" baseline="0" dirty="0" err="1" smtClean="0">
                <a:solidFill>
                  <a:schemeClr val="tx1"/>
                </a:solidFill>
                <a:effectLst/>
                <a:latin typeface="+mn-lt"/>
                <a:ea typeface="+mn-ea"/>
                <a:cs typeface="+mn-cs"/>
              </a:rPr>
              <a:t>konusunda</a:t>
            </a:r>
            <a:r>
              <a:rPr lang="en-US" sz="1200" kern="1200" baseline="0" dirty="0" smtClean="0">
                <a:solidFill>
                  <a:schemeClr val="tx1"/>
                </a:solidFill>
                <a:effectLst/>
                <a:latin typeface="+mn-lt"/>
                <a:ea typeface="+mn-ea"/>
                <a:cs typeface="+mn-cs"/>
              </a:rPr>
              <a:t> cut off </a:t>
            </a:r>
            <a:r>
              <a:rPr lang="en-US" sz="1200" kern="1200" baseline="0" dirty="0" err="1" smtClean="0">
                <a:solidFill>
                  <a:schemeClr val="tx1"/>
                </a:solidFill>
                <a:effectLst/>
                <a:latin typeface="+mn-lt"/>
                <a:ea typeface="+mn-ea"/>
                <a:cs typeface="+mn-cs"/>
              </a:rPr>
              <a:t>açısından</a:t>
            </a:r>
            <a:r>
              <a:rPr lang="en-US" sz="1200" kern="1200" baseline="0" dirty="0" smtClean="0">
                <a:solidFill>
                  <a:schemeClr val="tx1"/>
                </a:solidFill>
                <a:effectLst/>
                <a:latin typeface="+mn-lt"/>
                <a:ea typeface="+mn-ea"/>
                <a:cs typeface="+mn-cs"/>
              </a:rPr>
              <a:t> </a:t>
            </a:r>
            <a:r>
              <a:rPr lang="en-US" sz="1200" kern="1200" baseline="0" dirty="0" err="1" smtClean="0">
                <a:solidFill>
                  <a:schemeClr val="tx1"/>
                </a:solidFill>
                <a:effectLst/>
                <a:latin typeface="+mn-lt"/>
                <a:ea typeface="+mn-ea"/>
                <a:cs typeface="+mn-cs"/>
              </a:rPr>
              <a:t>bir</a:t>
            </a:r>
            <a:r>
              <a:rPr lang="en-US" sz="1200" kern="1200" baseline="0" dirty="0" smtClean="0">
                <a:solidFill>
                  <a:schemeClr val="tx1"/>
                </a:solidFill>
                <a:effectLst/>
                <a:latin typeface="+mn-lt"/>
                <a:ea typeface="+mn-ea"/>
                <a:cs typeface="+mn-cs"/>
              </a:rPr>
              <a:t> </a:t>
            </a:r>
            <a:r>
              <a:rPr lang="en-US" sz="1200" kern="1200" baseline="0" dirty="0" err="1" smtClean="0">
                <a:solidFill>
                  <a:schemeClr val="tx1"/>
                </a:solidFill>
                <a:effectLst/>
                <a:latin typeface="+mn-lt"/>
                <a:ea typeface="+mn-ea"/>
                <a:cs typeface="+mn-cs"/>
              </a:rPr>
              <a:t>konsensus</a:t>
            </a:r>
            <a:r>
              <a:rPr lang="en-US" sz="1200" kern="1200" baseline="0" dirty="0" smtClean="0">
                <a:solidFill>
                  <a:schemeClr val="tx1"/>
                </a:solidFill>
                <a:effectLst/>
                <a:latin typeface="+mn-lt"/>
                <a:ea typeface="+mn-ea"/>
                <a:cs typeface="+mn-cs"/>
              </a:rPr>
              <a:t> </a:t>
            </a:r>
            <a:r>
              <a:rPr lang="en-US" sz="1200" kern="1200" baseline="0" dirty="0" err="1" smtClean="0">
                <a:solidFill>
                  <a:schemeClr val="tx1"/>
                </a:solidFill>
                <a:effectLst/>
                <a:latin typeface="+mn-lt"/>
                <a:ea typeface="+mn-ea"/>
                <a:cs typeface="+mn-cs"/>
              </a:rPr>
              <a:t>yok</a:t>
            </a:r>
            <a:endParaRPr lang="en-US" sz="1200" kern="1200" dirty="0" smtClean="0">
              <a:solidFill>
                <a:schemeClr val="tx1"/>
              </a:solidFill>
              <a:effectLst/>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endParaRPr lang="en-US" dirty="0" smtClean="0"/>
          </a:p>
          <a:p>
            <a:endParaRPr lang="en-US" dirty="0"/>
          </a:p>
        </p:txBody>
      </p:sp>
      <p:sp>
        <p:nvSpPr>
          <p:cNvPr id="4" name="Slide Number Placeholder 3"/>
          <p:cNvSpPr>
            <a:spLocks noGrp="1"/>
          </p:cNvSpPr>
          <p:nvPr>
            <p:ph type="sldNum" sz="quarter" idx="10"/>
          </p:nvPr>
        </p:nvSpPr>
        <p:spPr/>
        <p:txBody>
          <a:bodyPr/>
          <a:lstStyle/>
          <a:p>
            <a:fld id="{3B134710-A4C8-F94C-AD79-A89B1116C11B}" type="slidenum">
              <a:rPr lang="en-US" smtClean="0"/>
              <a:t>23</a:t>
            </a:fld>
            <a:endParaRPr lang="en-US"/>
          </a:p>
        </p:txBody>
      </p:sp>
    </p:spTree>
    <p:extLst>
      <p:ext uri="{BB962C8B-B14F-4D97-AF65-F5344CB8AC3E}">
        <p14:creationId xmlns:p14="http://schemas.microsoft.com/office/powerpoint/2010/main" val="35669690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371600"/>
            <a:ext cx="7848600" cy="1927225"/>
          </a:xfrm>
        </p:spPr>
        <p:txBody>
          <a:bodyPr anchor="b">
            <a:noAutofit/>
          </a:bodyPr>
          <a:lstStyle>
            <a:lvl1pPr>
              <a:defRPr sz="5400" cap="all" baseline="0"/>
            </a:lvl1pPr>
          </a:lstStyle>
          <a:p>
            <a:r>
              <a:rPr lang="tr-TR" smtClean="0"/>
              <a:t>Click to edit Master title style</a:t>
            </a:r>
            <a:endParaRPr lang="en-US" dirty="0"/>
          </a:p>
        </p:txBody>
      </p:sp>
      <p:sp>
        <p:nvSpPr>
          <p:cNvPr id="3" name="Subtitle 2"/>
          <p:cNvSpPr>
            <a:spLocks noGrp="1"/>
          </p:cNvSpPr>
          <p:nvPr>
            <p:ph type="subTitle" idx="1"/>
          </p:nvPr>
        </p:nvSpPr>
        <p:spPr>
          <a:xfrm>
            <a:off x="685800" y="3505200"/>
            <a:ext cx="6400800" cy="1752600"/>
          </a:xfrm>
        </p:spPr>
        <p:txBody>
          <a:bodyPr/>
          <a:lstStyle>
            <a:lvl1pPr marL="0" indent="0" algn="l">
              <a:buNone/>
              <a:defRPr>
                <a:solidFill>
                  <a:schemeClr val="tx1">
                    <a:lumMod val="75000"/>
                    <a:lumOff val="2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Click to edit Master subtitle style</a:t>
            </a:r>
            <a:endParaRPr lang="en-US" dirty="0"/>
          </a:p>
        </p:txBody>
      </p:sp>
      <p:sp>
        <p:nvSpPr>
          <p:cNvPr id="4" name="Date Placeholder 3"/>
          <p:cNvSpPr>
            <a:spLocks noGrp="1"/>
          </p:cNvSpPr>
          <p:nvPr>
            <p:ph type="dt" sz="half" idx="10"/>
          </p:nvPr>
        </p:nvSpPr>
        <p:spPr/>
        <p:txBody>
          <a:bodyPr/>
          <a:lstStyle/>
          <a:p>
            <a:fld id="{4C703C7A-33E5-624B-A0E1-6E2E5188A842}" type="datetimeFigureOut">
              <a:rPr lang="en-US" smtClean="0"/>
              <a:t>9.02.19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104E20B-1DDE-2941-8621-4A9D7A7EBEFA}" type="slidenum">
              <a:rPr lang="en-US" smtClean="0"/>
              <a:t>‹#›</a:t>
            </a:fld>
            <a:endParaRPr lang="en-US"/>
          </a:p>
        </p:txBody>
      </p:sp>
      <p:cxnSp>
        <p:nvCxnSpPr>
          <p:cNvPr id="8" name="Straight Connector 7"/>
          <p:cNvCxnSpPr/>
          <p:nvPr/>
        </p:nvCxnSpPr>
        <p:spPr>
          <a:xfrm>
            <a:off x="685800" y="3398520"/>
            <a:ext cx="7848600" cy="1588"/>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tr-TR" smtClean="0"/>
              <a:t>Click to edit Master text styles</a:t>
            </a:r>
          </a:p>
          <a:p>
            <a:pPr lvl="1"/>
            <a:r>
              <a:rPr lang="tr-TR" smtClean="0"/>
              <a:t>Second level</a:t>
            </a:r>
          </a:p>
          <a:p>
            <a:pPr lvl="2"/>
            <a:r>
              <a:rPr lang="tr-TR" smtClean="0"/>
              <a:t>Third level</a:t>
            </a:r>
          </a:p>
          <a:p>
            <a:pPr lvl="3"/>
            <a:r>
              <a:rPr lang="tr-TR" smtClean="0"/>
              <a:t>Fourth level</a:t>
            </a:r>
          </a:p>
          <a:p>
            <a:pPr lvl="4"/>
            <a:r>
              <a:rPr lang="tr-TR" smtClean="0"/>
              <a:t>Fifth level</a:t>
            </a:r>
            <a:endParaRPr lang="en-US"/>
          </a:p>
        </p:txBody>
      </p:sp>
      <p:sp>
        <p:nvSpPr>
          <p:cNvPr id="4" name="Date Placeholder 3"/>
          <p:cNvSpPr>
            <a:spLocks noGrp="1"/>
          </p:cNvSpPr>
          <p:nvPr>
            <p:ph type="dt" sz="half" idx="10"/>
          </p:nvPr>
        </p:nvSpPr>
        <p:spPr/>
        <p:txBody>
          <a:bodyPr/>
          <a:lstStyle/>
          <a:p>
            <a:fld id="{4C703C7A-33E5-624B-A0E1-6E2E5188A842}" type="datetimeFigureOut">
              <a:rPr lang="en-US" smtClean="0"/>
              <a:t>9.02.19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104E20B-1DDE-2941-8621-4A9D7A7EBEFA}"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609600"/>
            <a:ext cx="2057400" cy="5867400"/>
          </a:xfrm>
        </p:spPr>
        <p:txBody>
          <a:bodyPr vert="eaVert" anchor="b"/>
          <a:lstStyle/>
          <a:p>
            <a:r>
              <a:rPr lang="tr-TR" smtClean="0"/>
              <a:t>Click to edit Master title style</a:t>
            </a:r>
            <a:endParaRPr lang="en-US" dirty="0"/>
          </a:p>
        </p:txBody>
      </p:sp>
      <p:sp>
        <p:nvSpPr>
          <p:cNvPr id="3" name="Vertical Text Placeholder 2"/>
          <p:cNvSpPr>
            <a:spLocks noGrp="1"/>
          </p:cNvSpPr>
          <p:nvPr>
            <p:ph type="body" orient="vert" idx="1"/>
          </p:nvPr>
        </p:nvSpPr>
        <p:spPr>
          <a:xfrm>
            <a:off x="457200" y="609600"/>
            <a:ext cx="6019800" cy="5867400"/>
          </a:xfrm>
        </p:spPr>
        <p:txBody>
          <a:bodyPr vert="eaVert"/>
          <a:lstStyle/>
          <a:p>
            <a:pPr lvl="0"/>
            <a:r>
              <a:rPr lang="tr-TR" smtClean="0"/>
              <a:t>Click to edit Master text styles</a:t>
            </a:r>
          </a:p>
          <a:p>
            <a:pPr lvl="1"/>
            <a:r>
              <a:rPr lang="tr-TR" smtClean="0"/>
              <a:t>Second level</a:t>
            </a:r>
          </a:p>
          <a:p>
            <a:pPr lvl="2"/>
            <a:r>
              <a:rPr lang="tr-TR" smtClean="0"/>
              <a:t>Third level</a:t>
            </a:r>
          </a:p>
          <a:p>
            <a:pPr lvl="3"/>
            <a:r>
              <a:rPr lang="tr-TR" smtClean="0"/>
              <a:t>Fourth level</a:t>
            </a:r>
          </a:p>
          <a:p>
            <a:pPr lvl="4"/>
            <a:r>
              <a:rPr lang="tr-TR" smtClean="0"/>
              <a:t>Fifth level</a:t>
            </a:r>
            <a:endParaRPr lang="en-US" dirty="0"/>
          </a:p>
        </p:txBody>
      </p:sp>
      <p:sp>
        <p:nvSpPr>
          <p:cNvPr id="4" name="Date Placeholder 3"/>
          <p:cNvSpPr>
            <a:spLocks noGrp="1"/>
          </p:cNvSpPr>
          <p:nvPr>
            <p:ph type="dt" sz="half" idx="10"/>
          </p:nvPr>
        </p:nvSpPr>
        <p:spPr/>
        <p:txBody>
          <a:bodyPr/>
          <a:lstStyle/>
          <a:p>
            <a:fld id="{4C703C7A-33E5-624B-A0E1-6E2E5188A842}" type="datetimeFigureOut">
              <a:rPr lang="en-US" smtClean="0"/>
              <a:t>9.02.19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104E20B-1DDE-2941-8621-4A9D7A7EBEFA}" type="slidenum">
              <a:rPr lang="en-US" smtClean="0"/>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Title &amp; Bullets">
    <p:spTree>
      <p:nvGrpSpPr>
        <p:cNvPr id="1" name=""/>
        <p:cNvGrpSpPr/>
        <p:nvPr/>
      </p:nvGrpSpPr>
      <p:grpSpPr>
        <a:xfrm>
          <a:off x="0" y="0"/>
          <a:ext cx="0" cy="0"/>
          <a:chOff x="0" y="0"/>
          <a:chExt cx="0" cy="0"/>
        </a:xfrm>
      </p:grpSpPr>
      <p:sp>
        <p:nvSpPr>
          <p:cNvPr id="25" name="Shape 25"/>
          <p:cNvSpPr>
            <a:spLocks noGrp="1"/>
          </p:cNvSpPr>
          <p:nvPr>
            <p:ph type="title"/>
          </p:nvPr>
        </p:nvSpPr>
        <p:spPr>
          <a:prstGeom prst="rect">
            <a:avLst/>
          </a:prstGeom>
        </p:spPr>
        <p:txBody>
          <a:bodyPr/>
          <a:lstStyle/>
          <a:p>
            <a:pPr lvl="0">
              <a:defRPr sz="1800" b="0">
                <a:solidFill>
                  <a:srgbClr val="000000"/>
                </a:solidFill>
              </a:defRPr>
            </a:pPr>
            <a:r>
              <a:rPr sz="5600" b="1">
                <a:solidFill>
                  <a:srgbClr val="CF1F00"/>
                </a:solidFill>
              </a:rPr>
              <a:t>Title Text</a:t>
            </a:r>
          </a:p>
        </p:txBody>
      </p:sp>
      <p:sp>
        <p:nvSpPr>
          <p:cNvPr id="26" name="Shape 26"/>
          <p:cNvSpPr>
            <a:spLocks noGrp="1"/>
          </p:cNvSpPr>
          <p:nvPr>
            <p:ph type="body" idx="1"/>
          </p:nvPr>
        </p:nvSpPr>
        <p:spPr>
          <a:prstGeom prst="rect">
            <a:avLst/>
          </a:prstGeom>
        </p:spPr>
        <p:txBody>
          <a:bodyPr/>
          <a:lstStyle/>
          <a:p>
            <a:pPr lvl="0">
              <a:defRPr sz="1800"/>
            </a:pPr>
            <a:r>
              <a:rPr sz="2500"/>
              <a:t>Body Level One</a:t>
            </a:r>
          </a:p>
          <a:p>
            <a:pPr lvl="1">
              <a:defRPr sz="1800"/>
            </a:pPr>
            <a:r>
              <a:rPr sz="2500"/>
              <a:t>Body Level Two</a:t>
            </a:r>
          </a:p>
          <a:p>
            <a:pPr lvl="2">
              <a:defRPr sz="1800"/>
            </a:pPr>
            <a:r>
              <a:rPr sz="2500"/>
              <a:t>Body Level Three</a:t>
            </a:r>
          </a:p>
          <a:p>
            <a:pPr lvl="3">
              <a:defRPr sz="1800"/>
            </a:pPr>
            <a:r>
              <a:rPr sz="2500"/>
              <a:t>Body Level Four</a:t>
            </a:r>
          </a:p>
          <a:p>
            <a:pPr lvl="4">
              <a:defRPr sz="1800"/>
            </a:pPr>
            <a:r>
              <a:rPr sz="2500"/>
              <a:t>Body Level Five</a:t>
            </a:r>
          </a:p>
        </p:txBody>
      </p:sp>
    </p:spTree>
    <p:extLst>
      <p:ext uri="{BB962C8B-B14F-4D97-AF65-F5344CB8AC3E}">
        <p14:creationId xmlns:p14="http://schemas.microsoft.com/office/powerpoint/2010/main" val="49689185"/>
      </p:ext>
    </p:extLst>
  </p:cSld>
  <p:clrMapOvr>
    <a:masterClrMapping/>
  </p:clrMapOvr>
  <p:transition xmlns:p14="http://schemas.microsoft.com/office/powerpoint/2010/mai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Click to edit Master title style</a:t>
            </a:r>
            <a:endParaRPr lang="en-US"/>
          </a:p>
        </p:txBody>
      </p:sp>
      <p:sp>
        <p:nvSpPr>
          <p:cNvPr id="3" name="Content Placeholder 2"/>
          <p:cNvSpPr>
            <a:spLocks noGrp="1"/>
          </p:cNvSpPr>
          <p:nvPr>
            <p:ph idx="1"/>
          </p:nvPr>
        </p:nvSpPr>
        <p:spPr/>
        <p:txBody>
          <a:bodyPr/>
          <a:lstStyle/>
          <a:p>
            <a:pPr lvl="0"/>
            <a:r>
              <a:rPr lang="tr-TR" smtClean="0"/>
              <a:t>Click to edit Master text styles</a:t>
            </a:r>
          </a:p>
          <a:p>
            <a:pPr lvl="1"/>
            <a:r>
              <a:rPr lang="tr-TR" smtClean="0"/>
              <a:t>Second level</a:t>
            </a:r>
          </a:p>
          <a:p>
            <a:pPr lvl="2"/>
            <a:r>
              <a:rPr lang="tr-TR" smtClean="0"/>
              <a:t>Third level</a:t>
            </a:r>
          </a:p>
          <a:p>
            <a:pPr lvl="3"/>
            <a:r>
              <a:rPr lang="tr-TR" smtClean="0"/>
              <a:t>Fourth level</a:t>
            </a:r>
          </a:p>
          <a:p>
            <a:pPr lvl="4"/>
            <a:r>
              <a:rPr lang="tr-TR" smtClean="0"/>
              <a:t>Fifth level</a:t>
            </a:r>
            <a:endParaRPr lang="en-US"/>
          </a:p>
        </p:txBody>
      </p:sp>
      <p:sp>
        <p:nvSpPr>
          <p:cNvPr id="4" name="Date Placeholder 3"/>
          <p:cNvSpPr>
            <a:spLocks noGrp="1"/>
          </p:cNvSpPr>
          <p:nvPr>
            <p:ph type="dt" sz="half" idx="10"/>
          </p:nvPr>
        </p:nvSpPr>
        <p:spPr/>
        <p:txBody>
          <a:bodyPr/>
          <a:lstStyle/>
          <a:p>
            <a:fld id="{4C703C7A-33E5-624B-A0E1-6E2E5188A842}" type="datetimeFigureOut">
              <a:rPr lang="en-US" smtClean="0"/>
              <a:t>9.02.19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104E20B-1DDE-2941-8621-4A9D7A7EBEFA}"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722313" y="2362200"/>
            <a:ext cx="7772400" cy="2200275"/>
          </a:xfrm>
        </p:spPr>
        <p:txBody>
          <a:bodyPr anchor="b">
            <a:normAutofit/>
          </a:bodyPr>
          <a:lstStyle>
            <a:lvl1pPr algn="l">
              <a:defRPr sz="4800" b="0" cap="all"/>
            </a:lvl1pPr>
          </a:lstStyle>
          <a:p>
            <a:r>
              <a:rPr lang="tr-TR" smtClean="0"/>
              <a:t>Click to edit Master title style</a:t>
            </a:r>
            <a:endParaRPr lang="en-US" dirty="0"/>
          </a:p>
        </p:txBody>
      </p:sp>
      <p:sp>
        <p:nvSpPr>
          <p:cNvPr id="3" name="Text Placeholder 2"/>
          <p:cNvSpPr>
            <a:spLocks noGrp="1"/>
          </p:cNvSpPr>
          <p:nvPr>
            <p:ph type="body" idx="1"/>
          </p:nvPr>
        </p:nvSpPr>
        <p:spPr>
          <a:xfrm>
            <a:off x="722313" y="4626864"/>
            <a:ext cx="7772400" cy="1500187"/>
          </a:xfrm>
        </p:spPr>
        <p:txBody>
          <a:bodyPr anchor="t">
            <a:normAutofit/>
          </a:bodyPr>
          <a:lstStyle>
            <a:lvl1pPr marL="0" indent="0">
              <a:buNone/>
              <a:defRPr sz="24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Click to edit Master text styles</a:t>
            </a:r>
          </a:p>
        </p:txBody>
      </p:sp>
      <p:sp>
        <p:nvSpPr>
          <p:cNvPr id="4" name="Date Placeholder 3"/>
          <p:cNvSpPr>
            <a:spLocks noGrp="1"/>
          </p:cNvSpPr>
          <p:nvPr>
            <p:ph type="dt" sz="half" idx="10"/>
          </p:nvPr>
        </p:nvSpPr>
        <p:spPr/>
        <p:txBody>
          <a:bodyPr/>
          <a:lstStyle/>
          <a:p>
            <a:fld id="{4C703C7A-33E5-624B-A0E1-6E2E5188A842}" type="datetimeFigureOut">
              <a:rPr lang="en-US" smtClean="0"/>
              <a:t>9.02.19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104E20B-1DDE-2941-8621-4A9D7A7EBEFA}" type="slidenum">
              <a:rPr lang="en-US" smtClean="0"/>
              <a:t>‹#›</a:t>
            </a:fld>
            <a:endParaRPr lang="en-US"/>
          </a:p>
        </p:txBody>
      </p:sp>
      <p:cxnSp>
        <p:nvCxnSpPr>
          <p:cNvPr id="7" name="Straight Connector 6"/>
          <p:cNvCxnSpPr/>
          <p:nvPr/>
        </p:nvCxnSpPr>
        <p:spPr>
          <a:xfrm>
            <a:off x="731520" y="4599432"/>
            <a:ext cx="7848600" cy="1588"/>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Click to edit Master title style</a:t>
            </a:r>
            <a:endParaRPr lang="en-US"/>
          </a:p>
        </p:txBody>
      </p:sp>
      <p:sp>
        <p:nvSpPr>
          <p:cNvPr id="3" name="Content Placeholder 2"/>
          <p:cNvSpPr>
            <a:spLocks noGrp="1"/>
          </p:cNvSpPr>
          <p:nvPr>
            <p:ph sz="half" idx="1"/>
          </p:nvPr>
        </p:nvSpPr>
        <p:spPr>
          <a:xfrm>
            <a:off x="457200" y="1673352"/>
            <a:ext cx="4038600" cy="471830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Click to edit Master text styles</a:t>
            </a:r>
          </a:p>
          <a:p>
            <a:pPr lvl="1"/>
            <a:r>
              <a:rPr lang="tr-TR" smtClean="0"/>
              <a:t>Second level</a:t>
            </a:r>
          </a:p>
          <a:p>
            <a:pPr lvl="2"/>
            <a:r>
              <a:rPr lang="tr-TR" smtClean="0"/>
              <a:t>Third level</a:t>
            </a:r>
          </a:p>
          <a:p>
            <a:pPr lvl="3"/>
            <a:r>
              <a:rPr lang="tr-TR" smtClean="0"/>
              <a:t>Fourth level</a:t>
            </a:r>
          </a:p>
          <a:p>
            <a:pPr lvl="4"/>
            <a:r>
              <a:rPr lang="tr-TR" smtClean="0"/>
              <a:t>Fifth level</a:t>
            </a:r>
            <a:endParaRPr lang="en-US" dirty="0"/>
          </a:p>
        </p:txBody>
      </p:sp>
      <p:sp>
        <p:nvSpPr>
          <p:cNvPr id="4" name="Content Placeholder 3"/>
          <p:cNvSpPr>
            <a:spLocks noGrp="1"/>
          </p:cNvSpPr>
          <p:nvPr>
            <p:ph sz="half" idx="2"/>
          </p:nvPr>
        </p:nvSpPr>
        <p:spPr>
          <a:xfrm>
            <a:off x="4648200" y="1673352"/>
            <a:ext cx="4038600" cy="471830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Click to edit Master text styles</a:t>
            </a:r>
          </a:p>
          <a:p>
            <a:pPr lvl="1"/>
            <a:r>
              <a:rPr lang="tr-TR" smtClean="0"/>
              <a:t>Second level</a:t>
            </a:r>
          </a:p>
          <a:p>
            <a:pPr lvl="2"/>
            <a:r>
              <a:rPr lang="tr-TR" smtClean="0"/>
              <a:t>Third level</a:t>
            </a:r>
          </a:p>
          <a:p>
            <a:pPr lvl="3"/>
            <a:r>
              <a:rPr lang="tr-TR" smtClean="0"/>
              <a:t>Fourth level</a:t>
            </a:r>
          </a:p>
          <a:p>
            <a:pPr lvl="4"/>
            <a:r>
              <a:rPr lang="tr-TR" smtClean="0"/>
              <a:t>Fifth level</a:t>
            </a:r>
            <a:endParaRPr lang="en-US" dirty="0"/>
          </a:p>
        </p:txBody>
      </p:sp>
      <p:sp>
        <p:nvSpPr>
          <p:cNvPr id="5" name="Date Placeholder 4"/>
          <p:cNvSpPr>
            <a:spLocks noGrp="1"/>
          </p:cNvSpPr>
          <p:nvPr>
            <p:ph type="dt" sz="half" idx="10"/>
          </p:nvPr>
        </p:nvSpPr>
        <p:spPr/>
        <p:txBody>
          <a:bodyPr/>
          <a:lstStyle/>
          <a:p>
            <a:fld id="{4C703C7A-33E5-624B-A0E1-6E2E5188A842}" type="datetimeFigureOut">
              <a:rPr lang="en-US" smtClean="0"/>
              <a:t>9.02.19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104E20B-1DDE-2941-8621-4A9D7A7EBEFA}" type="slidenum">
              <a:rPr lang="en-US" smtClean="0"/>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tr-TR" smtClean="0"/>
              <a:t>Click to edit Master title style</a:t>
            </a:r>
            <a:endParaRPr lang="en-US" dirty="0"/>
          </a:p>
        </p:txBody>
      </p:sp>
      <p:sp>
        <p:nvSpPr>
          <p:cNvPr id="3" name="Text Placeholder 2"/>
          <p:cNvSpPr>
            <a:spLocks noGrp="1"/>
          </p:cNvSpPr>
          <p:nvPr>
            <p:ph type="body" idx="1"/>
          </p:nvPr>
        </p:nvSpPr>
        <p:spPr>
          <a:xfrm>
            <a:off x="457200" y="1676400"/>
            <a:ext cx="3931920" cy="639762"/>
          </a:xfrm>
          <a:noFill/>
          <a:ln>
            <a:noFill/>
          </a:ln>
          <a:effectLst/>
        </p:spPr>
        <p:style>
          <a:lnRef idx="3">
            <a:schemeClr val="lt1"/>
          </a:lnRef>
          <a:fillRef idx="1">
            <a:schemeClr val="accent2"/>
          </a:fillRef>
          <a:effectRef idx="1">
            <a:schemeClr val="accent2"/>
          </a:effectRef>
          <a:fontRef idx="none"/>
        </p:style>
        <p:txBody>
          <a:bodyPr anchor="ctr">
            <a:normAutofit/>
          </a:bodyPr>
          <a:lstStyle>
            <a:lvl1pPr marL="0" indent="0" algn="ctr">
              <a:buNone/>
              <a:defRPr sz="2000" b="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Click to edit Master text styles</a:t>
            </a:r>
          </a:p>
        </p:txBody>
      </p:sp>
      <p:sp>
        <p:nvSpPr>
          <p:cNvPr id="4" name="Content Placeholder 3"/>
          <p:cNvSpPr>
            <a:spLocks noGrp="1"/>
          </p:cNvSpPr>
          <p:nvPr>
            <p:ph sz="half" idx="2"/>
          </p:nvPr>
        </p:nvSpPr>
        <p:spPr>
          <a:xfrm>
            <a:off x="457200" y="2438400"/>
            <a:ext cx="393192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Click to edit Master text styles</a:t>
            </a:r>
          </a:p>
          <a:p>
            <a:pPr lvl="1"/>
            <a:r>
              <a:rPr lang="tr-TR" smtClean="0"/>
              <a:t>Second level</a:t>
            </a:r>
          </a:p>
          <a:p>
            <a:pPr lvl="2"/>
            <a:r>
              <a:rPr lang="tr-TR" smtClean="0"/>
              <a:t>Third level</a:t>
            </a:r>
          </a:p>
          <a:p>
            <a:pPr lvl="3"/>
            <a:r>
              <a:rPr lang="tr-TR" smtClean="0"/>
              <a:t>Fourth level</a:t>
            </a:r>
          </a:p>
          <a:p>
            <a:pPr lvl="4"/>
            <a:r>
              <a:rPr lang="tr-TR" smtClean="0"/>
              <a:t>Fifth level</a:t>
            </a:r>
            <a:endParaRPr lang="en-US" dirty="0"/>
          </a:p>
        </p:txBody>
      </p:sp>
      <p:sp>
        <p:nvSpPr>
          <p:cNvPr id="5" name="Text Placeholder 4"/>
          <p:cNvSpPr>
            <a:spLocks noGrp="1"/>
          </p:cNvSpPr>
          <p:nvPr>
            <p:ph type="body" sz="quarter" idx="3"/>
          </p:nvPr>
        </p:nvSpPr>
        <p:spPr>
          <a:xfrm>
            <a:off x="4754880" y="1676400"/>
            <a:ext cx="3931920" cy="639762"/>
          </a:xfrm>
          <a:noFill/>
          <a:ln>
            <a:noFill/>
          </a:ln>
          <a:effectLst/>
        </p:spPr>
        <p:style>
          <a:lnRef idx="3">
            <a:schemeClr val="lt1"/>
          </a:lnRef>
          <a:fillRef idx="1">
            <a:schemeClr val="accent2"/>
          </a:fillRef>
          <a:effectRef idx="1">
            <a:schemeClr val="accent2"/>
          </a:effectRef>
          <a:fontRef idx="none"/>
        </p:style>
        <p:txBody>
          <a:bodyPr anchor="ctr">
            <a:normAutofit/>
          </a:bodyPr>
          <a:lstStyle>
            <a:lvl1pPr marL="0" indent="0" algn="ctr">
              <a:buNone/>
              <a:defRPr lang="en-US" sz="2000" b="0" kern="1200" dirty="0" smtClean="0">
                <a:solidFill>
                  <a:schemeClr val="tx2"/>
                </a:solidFill>
                <a:latin typeface="+mn-lt"/>
                <a:ea typeface="+mn-ea"/>
                <a:cs typeface="+mn-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Click to edit Master text styles</a:t>
            </a:r>
          </a:p>
        </p:txBody>
      </p:sp>
      <p:sp>
        <p:nvSpPr>
          <p:cNvPr id="6" name="Content Placeholder 5"/>
          <p:cNvSpPr>
            <a:spLocks noGrp="1"/>
          </p:cNvSpPr>
          <p:nvPr>
            <p:ph sz="quarter" idx="4"/>
          </p:nvPr>
        </p:nvSpPr>
        <p:spPr>
          <a:xfrm>
            <a:off x="4754880" y="2438400"/>
            <a:ext cx="393192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Click to edit Master text styles</a:t>
            </a:r>
          </a:p>
          <a:p>
            <a:pPr lvl="1"/>
            <a:r>
              <a:rPr lang="tr-TR" smtClean="0"/>
              <a:t>Second level</a:t>
            </a:r>
          </a:p>
          <a:p>
            <a:pPr lvl="2"/>
            <a:r>
              <a:rPr lang="tr-TR" smtClean="0"/>
              <a:t>Third level</a:t>
            </a:r>
          </a:p>
          <a:p>
            <a:pPr lvl="3"/>
            <a:r>
              <a:rPr lang="tr-TR" smtClean="0"/>
              <a:t>Fourth level</a:t>
            </a:r>
          </a:p>
          <a:p>
            <a:pPr lvl="4"/>
            <a:r>
              <a:rPr lang="tr-TR" smtClean="0"/>
              <a:t>Fifth level</a:t>
            </a:r>
            <a:endParaRPr lang="en-US" dirty="0"/>
          </a:p>
        </p:txBody>
      </p:sp>
      <p:sp>
        <p:nvSpPr>
          <p:cNvPr id="7" name="Date Placeholder 6"/>
          <p:cNvSpPr>
            <a:spLocks noGrp="1"/>
          </p:cNvSpPr>
          <p:nvPr>
            <p:ph type="dt" sz="half" idx="10"/>
          </p:nvPr>
        </p:nvSpPr>
        <p:spPr/>
        <p:txBody>
          <a:bodyPr/>
          <a:lstStyle/>
          <a:p>
            <a:fld id="{4C703C7A-33E5-624B-A0E1-6E2E5188A842}" type="datetimeFigureOut">
              <a:rPr lang="en-US" smtClean="0"/>
              <a:t>9.02.19</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F104E20B-1DDE-2941-8621-4A9D7A7EBEFA}" type="slidenum">
              <a:rPr lang="en-US" smtClean="0"/>
              <a:t>‹#›</a:t>
            </a:fld>
            <a:endParaRPr lang="en-US"/>
          </a:p>
        </p:txBody>
      </p:sp>
      <p:cxnSp>
        <p:nvCxnSpPr>
          <p:cNvPr id="11" name="Straight Connector 10"/>
          <p:cNvCxnSpPr/>
          <p:nvPr/>
        </p:nvCxnSpPr>
        <p:spPr>
          <a:xfrm rot="5400000">
            <a:off x="2217817" y="4045823"/>
            <a:ext cx="4709160" cy="794"/>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Click to edit Master title style</a:t>
            </a:r>
            <a:endParaRPr lang="en-US"/>
          </a:p>
        </p:txBody>
      </p:sp>
      <p:sp>
        <p:nvSpPr>
          <p:cNvPr id="3" name="Date Placeholder 2"/>
          <p:cNvSpPr>
            <a:spLocks noGrp="1"/>
          </p:cNvSpPr>
          <p:nvPr>
            <p:ph type="dt" sz="half" idx="10"/>
          </p:nvPr>
        </p:nvSpPr>
        <p:spPr/>
        <p:txBody>
          <a:bodyPr/>
          <a:lstStyle/>
          <a:p>
            <a:fld id="{4C703C7A-33E5-624B-A0E1-6E2E5188A842}" type="datetimeFigureOut">
              <a:rPr lang="en-US" smtClean="0"/>
              <a:t>9.02.19</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F104E20B-1DDE-2941-8621-4A9D7A7EBEFA}"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C703C7A-33E5-624B-A0E1-6E2E5188A842}" type="datetimeFigureOut">
              <a:rPr lang="en-US" smtClean="0"/>
              <a:t>9.02.19</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F104E20B-1DDE-2941-8621-4A9D7A7EBEFA}"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792080"/>
            <a:ext cx="2139696" cy="1261872"/>
          </a:xfrm>
        </p:spPr>
        <p:txBody>
          <a:bodyPr anchor="b">
            <a:noAutofit/>
          </a:bodyPr>
          <a:lstStyle>
            <a:lvl1pPr algn="l">
              <a:defRPr sz="2400" b="0"/>
            </a:lvl1pPr>
          </a:lstStyle>
          <a:p>
            <a:r>
              <a:rPr lang="tr-TR" smtClean="0"/>
              <a:t>Click to edit Master title style</a:t>
            </a:r>
            <a:endParaRPr lang="en-US" dirty="0"/>
          </a:p>
        </p:txBody>
      </p:sp>
      <p:sp>
        <p:nvSpPr>
          <p:cNvPr id="3" name="Content Placeholder 2"/>
          <p:cNvSpPr>
            <a:spLocks noGrp="1"/>
          </p:cNvSpPr>
          <p:nvPr>
            <p:ph idx="1"/>
          </p:nvPr>
        </p:nvSpPr>
        <p:spPr>
          <a:xfrm>
            <a:off x="2971800" y="792080"/>
            <a:ext cx="5715000" cy="557784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Click to edit Master text styles</a:t>
            </a:r>
          </a:p>
          <a:p>
            <a:pPr lvl="1"/>
            <a:r>
              <a:rPr lang="tr-TR" smtClean="0"/>
              <a:t>Second level</a:t>
            </a:r>
          </a:p>
          <a:p>
            <a:pPr lvl="2"/>
            <a:r>
              <a:rPr lang="tr-TR" smtClean="0"/>
              <a:t>Third level</a:t>
            </a:r>
          </a:p>
          <a:p>
            <a:pPr lvl="3"/>
            <a:r>
              <a:rPr lang="tr-TR" smtClean="0"/>
              <a:t>Fourth level</a:t>
            </a:r>
          </a:p>
          <a:p>
            <a:pPr lvl="4"/>
            <a:r>
              <a:rPr lang="tr-TR" smtClean="0"/>
              <a:t>Fifth level</a:t>
            </a:r>
            <a:endParaRPr lang="en-US" dirty="0"/>
          </a:p>
        </p:txBody>
      </p:sp>
      <p:sp>
        <p:nvSpPr>
          <p:cNvPr id="4" name="Text Placeholder 3"/>
          <p:cNvSpPr>
            <a:spLocks noGrp="1"/>
          </p:cNvSpPr>
          <p:nvPr>
            <p:ph type="body" sz="half" idx="2"/>
          </p:nvPr>
        </p:nvSpPr>
        <p:spPr>
          <a:xfrm>
            <a:off x="457201" y="2130552"/>
            <a:ext cx="2139696" cy="424361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Click to edit Master text styles</a:t>
            </a:r>
          </a:p>
        </p:txBody>
      </p:sp>
      <p:sp>
        <p:nvSpPr>
          <p:cNvPr id="5" name="Date Placeholder 4"/>
          <p:cNvSpPr>
            <a:spLocks noGrp="1"/>
          </p:cNvSpPr>
          <p:nvPr>
            <p:ph type="dt" sz="half" idx="10"/>
          </p:nvPr>
        </p:nvSpPr>
        <p:spPr/>
        <p:txBody>
          <a:bodyPr/>
          <a:lstStyle/>
          <a:p>
            <a:fld id="{4C703C7A-33E5-624B-A0E1-6E2E5188A842}" type="datetimeFigureOut">
              <a:rPr lang="en-US" smtClean="0"/>
              <a:t>9.02.19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104E20B-1DDE-2941-8621-4A9D7A7EBEFA}" type="slidenum">
              <a:rPr lang="en-US" smtClean="0"/>
              <a:t>‹#›</a:t>
            </a:fld>
            <a:endParaRPr lang="en-US"/>
          </a:p>
        </p:txBody>
      </p:sp>
      <p:cxnSp>
        <p:nvCxnSpPr>
          <p:cNvPr id="9" name="Straight Connector 8"/>
          <p:cNvCxnSpPr/>
          <p:nvPr/>
        </p:nvCxnSpPr>
        <p:spPr>
          <a:xfrm rot="5400000">
            <a:off x="-13116" y="3580206"/>
            <a:ext cx="5577840" cy="1588"/>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792480"/>
            <a:ext cx="2142680" cy="1264920"/>
          </a:xfrm>
        </p:spPr>
        <p:txBody>
          <a:bodyPr anchor="b">
            <a:normAutofit/>
          </a:bodyPr>
          <a:lstStyle>
            <a:lvl1pPr algn="l">
              <a:defRPr sz="2400" b="0"/>
            </a:lvl1pPr>
          </a:lstStyle>
          <a:p>
            <a:r>
              <a:rPr lang="tr-TR" smtClean="0"/>
              <a:t>Click to edit Master title style</a:t>
            </a:r>
            <a:endParaRPr lang="en-US" dirty="0"/>
          </a:p>
        </p:txBody>
      </p:sp>
      <p:sp>
        <p:nvSpPr>
          <p:cNvPr id="3" name="Picture Placeholder 2"/>
          <p:cNvSpPr>
            <a:spLocks noGrp="1"/>
          </p:cNvSpPr>
          <p:nvPr>
            <p:ph type="pic" idx="1"/>
          </p:nvPr>
        </p:nvSpPr>
        <p:spPr>
          <a:xfrm>
            <a:off x="2858610" y="838201"/>
            <a:ext cx="5904390" cy="5500456"/>
          </a:xfrm>
          <a:solidFill>
            <a:schemeClr val="bg2"/>
          </a:solidFill>
          <a:ln w="76200">
            <a:solidFill>
              <a:srgbClr val="FFFFFF"/>
            </a:solidFill>
            <a:miter lim="800000"/>
          </a:ln>
          <a:effectLst>
            <a:outerShdw blurRad="50800" dist="12700" dir="5400000" algn="t" rotWithShape="0">
              <a:prstClr val="black">
                <a:alpha val="59000"/>
              </a:prstClr>
            </a:outerShdw>
          </a:effectLst>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tr-TR" smtClean="0"/>
              <a:t>Drag picture to placeholder or click icon to add</a:t>
            </a:r>
            <a:endParaRPr lang="en-US" dirty="0"/>
          </a:p>
        </p:txBody>
      </p:sp>
      <p:sp>
        <p:nvSpPr>
          <p:cNvPr id="4" name="Text Placeholder 3"/>
          <p:cNvSpPr>
            <a:spLocks noGrp="1"/>
          </p:cNvSpPr>
          <p:nvPr>
            <p:ph type="body" sz="half" idx="2"/>
          </p:nvPr>
        </p:nvSpPr>
        <p:spPr>
          <a:xfrm>
            <a:off x="457200" y="2133600"/>
            <a:ext cx="2139696" cy="424281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Click to edit Master text styles</a:t>
            </a:r>
          </a:p>
        </p:txBody>
      </p:sp>
      <p:sp>
        <p:nvSpPr>
          <p:cNvPr id="5" name="Date Placeholder 4"/>
          <p:cNvSpPr>
            <a:spLocks noGrp="1"/>
          </p:cNvSpPr>
          <p:nvPr>
            <p:ph type="dt" sz="half" idx="10"/>
          </p:nvPr>
        </p:nvSpPr>
        <p:spPr/>
        <p:txBody>
          <a:bodyPr/>
          <a:lstStyle/>
          <a:p>
            <a:fld id="{4C703C7A-33E5-624B-A0E1-6E2E5188A842}" type="datetimeFigureOut">
              <a:rPr lang="en-US" smtClean="0"/>
              <a:t>9.02.19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104E20B-1DDE-2941-8621-4A9D7A7EBEFA}" type="slidenum">
              <a:rPr lang="en-US" smtClean="0"/>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 name="Rectangle 9"/>
          <p:cNvSpPr/>
          <p:nvPr/>
        </p:nvSpPr>
        <p:spPr>
          <a:xfrm>
            <a:off x="0" y="220786"/>
            <a:ext cx="9144000" cy="2286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457200" y="533400"/>
            <a:ext cx="8229600" cy="990600"/>
          </a:xfrm>
          <a:prstGeom prst="rect">
            <a:avLst/>
          </a:prstGeom>
        </p:spPr>
        <p:txBody>
          <a:bodyPr vert="horz" lIns="91440" tIns="45720" rIns="91440" bIns="45720" rtlCol="0" anchor="ctr">
            <a:normAutofit/>
          </a:bodyPr>
          <a:lstStyle/>
          <a:p>
            <a:r>
              <a:rPr lang="tr-TR" smtClean="0"/>
              <a:t>Click to edit Master title style</a:t>
            </a:r>
            <a:endParaRPr lang="en-US" dirty="0"/>
          </a:p>
        </p:txBody>
      </p:sp>
      <p:sp>
        <p:nvSpPr>
          <p:cNvPr id="3" name="Text Placeholder 2"/>
          <p:cNvSpPr>
            <a:spLocks noGrp="1"/>
          </p:cNvSpPr>
          <p:nvPr>
            <p:ph type="body" idx="1"/>
          </p:nvPr>
        </p:nvSpPr>
        <p:spPr>
          <a:xfrm>
            <a:off x="457200" y="1600200"/>
            <a:ext cx="8229600" cy="4876800"/>
          </a:xfrm>
          <a:prstGeom prst="rect">
            <a:avLst/>
          </a:prstGeom>
        </p:spPr>
        <p:txBody>
          <a:bodyPr vert="horz" lIns="91440" tIns="45720" rIns="91440" bIns="45720" rtlCol="0">
            <a:normAutofit/>
          </a:bodyPr>
          <a:lstStyle/>
          <a:p>
            <a:pPr lvl="0"/>
            <a:r>
              <a:rPr lang="tr-TR" smtClean="0"/>
              <a:t>Click to edit Master text styles</a:t>
            </a:r>
          </a:p>
          <a:p>
            <a:pPr lvl="1"/>
            <a:r>
              <a:rPr lang="tr-TR" smtClean="0"/>
              <a:t>Second level</a:t>
            </a:r>
          </a:p>
          <a:p>
            <a:pPr lvl="2"/>
            <a:r>
              <a:rPr lang="tr-TR" smtClean="0"/>
              <a:t>Third level</a:t>
            </a:r>
          </a:p>
          <a:p>
            <a:pPr lvl="3"/>
            <a:r>
              <a:rPr lang="tr-TR" smtClean="0"/>
              <a:t>Fourth level</a:t>
            </a:r>
          </a:p>
          <a:p>
            <a:pPr lvl="4"/>
            <a:r>
              <a:rPr lang="tr-TR" smtClean="0"/>
              <a:t>Fifth level</a:t>
            </a:r>
            <a:endParaRPr lang="en-US" dirty="0"/>
          </a:p>
        </p:txBody>
      </p:sp>
      <p:sp>
        <p:nvSpPr>
          <p:cNvPr id="7" name="Rectangle 6"/>
          <p:cNvSpPr/>
          <p:nvPr/>
        </p:nvSpPr>
        <p:spPr>
          <a:xfrm>
            <a:off x="0" y="0"/>
            <a:ext cx="9144000" cy="3657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Date Placeholder 3"/>
          <p:cNvSpPr>
            <a:spLocks noGrp="1"/>
          </p:cNvSpPr>
          <p:nvPr>
            <p:ph type="dt" sz="half" idx="2"/>
          </p:nvPr>
        </p:nvSpPr>
        <p:spPr>
          <a:xfrm>
            <a:off x="457200" y="18288"/>
            <a:ext cx="2895600" cy="329184"/>
          </a:xfrm>
          <a:prstGeom prst="rect">
            <a:avLst/>
          </a:prstGeom>
        </p:spPr>
        <p:txBody>
          <a:bodyPr vert="horz" lIns="91440" tIns="45720" rIns="91440" bIns="45720" rtlCol="0" anchor="ctr"/>
          <a:lstStyle>
            <a:lvl1pPr algn="l">
              <a:defRPr sz="1200">
                <a:solidFill>
                  <a:srgbClr val="FFFFFF"/>
                </a:solidFill>
              </a:defRPr>
            </a:lvl1pPr>
          </a:lstStyle>
          <a:p>
            <a:fld id="{4C703C7A-33E5-624B-A0E1-6E2E5188A842}" type="datetimeFigureOut">
              <a:rPr lang="en-US" smtClean="0"/>
              <a:t>9.02.19</a:t>
            </a:fld>
            <a:endParaRPr lang="en-US"/>
          </a:p>
        </p:txBody>
      </p:sp>
      <p:sp>
        <p:nvSpPr>
          <p:cNvPr id="5" name="Footer Placeholder 4"/>
          <p:cNvSpPr>
            <a:spLocks noGrp="1"/>
          </p:cNvSpPr>
          <p:nvPr>
            <p:ph type="ftr" sz="quarter" idx="3"/>
          </p:nvPr>
        </p:nvSpPr>
        <p:spPr>
          <a:xfrm>
            <a:off x="3429000" y="18288"/>
            <a:ext cx="4114800" cy="329184"/>
          </a:xfrm>
          <a:prstGeom prst="rect">
            <a:avLst/>
          </a:prstGeom>
        </p:spPr>
        <p:txBody>
          <a:bodyPr vert="horz" lIns="91440" tIns="45720" rIns="91440" bIns="45720" rtlCol="0" anchor="ctr"/>
          <a:lstStyle>
            <a:lvl1pPr algn="ctr">
              <a:defRPr sz="1200">
                <a:solidFill>
                  <a:srgbClr val="FFFFFF"/>
                </a:solidFill>
              </a:defRPr>
            </a:lvl1pPr>
          </a:lstStyle>
          <a:p>
            <a:endParaRPr lang="en-US"/>
          </a:p>
        </p:txBody>
      </p:sp>
      <p:sp>
        <p:nvSpPr>
          <p:cNvPr id="6" name="Slide Number Placeholder 5"/>
          <p:cNvSpPr>
            <a:spLocks noGrp="1"/>
          </p:cNvSpPr>
          <p:nvPr>
            <p:ph type="sldNum" sz="quarter" idx="4"/>
          </p:nvPr>
        </p:nvSpPr>
        <p:spPr>
          <a:xfrm>
            <a:off x="7620000" y="18288"/>
            <a:ext cx="1066800" cy="329184"/>
          </a:xfrm>
          <a:prstGeom prst="rect">
            <a:avLst/>
          </a:prstGeom>
        </p:spPr>
        <p:txBody>
          <a:bodyPr vert="horz" lIns="91440" tIns="45720" rIns="91440" bIns="45720" rtlCol="0" anchor="ctr"/>
          <a:lstStyle>
            <a:lvl1pPr algn="l">
              <a:defRPr sz="1400" b="1">
                <a:solidFill>
                  <a:srgbClr val="FFFFFF"/>
                </a:solidFill>
              </a:defRPr>
            </a:lvl1pPr>
          </a:lstStyle>
          <a:p>
            <a:fld id="{F104E20B-1DDE-2941-8621-4A9D7A7EBEFA}"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 id="2147483684" r:id="rId12"/>
  </p:sldLayoutIdLst>
  <p:txStyles>
    <p:titleStyle>
      <a:lvl1pPr algn="l" defTabSz="914400" rtl="0" eaLnBrk="1" latinLnBrk="0" hangingPunct="1">
        <a:spcBef>
          <a:spcPct val="0"/>
        </a:spcBef>
        <a:buNone/>
        <a:defRPr sz="4000" kern="1200" spc="-100" baseline="0">
          <a:solidFill>
            <a:schemeClr val="tx2"/>
          </a:solidFill>
          <a:latin typeface="+mj-lt"/>
          <a:ea typeface="+mj-ea"/>
          <a:cs typeface="+mj-cs"/>
        </a:defRPr>
      </a:lvl1pPr>
    </p:titleStyle>
    <p:bodyStyle>
      <a:lvl1pPr marL="182880" indent="-182880" algn="l" defTabSz="914400" rtl="0" eaLnBrk="1" latinLnBrk="0" hangingPunct="1">
        <a:spcBef>
          <a:spcPct val="20000"/>
        </a:spcBef>
        <a:buClr>
          <a:schemeClr val="accent1"/>
        </a:buClr>
        <a:buSzPct val="85000"/>
        <a:buFont typeface="Arial" pitchFamily="34" charset="0"/>
        <a:buChar char="•"/>
        <a:defRPr sz="2400" kern="1200">
          <a:solidFill>
            <a:schemeClr val="tx1"/>
          </a:solidFill>
          <a:latin typeface="+mn-lt"/>
          <a:ea typeface="+mn-ea"/>
          <a:cs typeface="+mn-cs"/>
        </a:defRPr>
      </a:lvl1pPr>
      <a:lvl2pPr marL="457200" indent="-182880" algn="l" defTabSz="914400" rtl="0" eaLnBrk="1" latinLnBrk="0" hangingPunct="1">
        <a:spcBef>
          <a:spcPct val="20000"/>
        </a:spcBef>
        <a:buClr>
          <a:schemeClr val="accent1"/>
        </a:buClr>
        <a:buSzPct val="85000"/>
        <a:buFont typeface="Arial" pitchFamily="34" charset="0"/>
        <a:buChar char="•"/>
        <a:defRPr sz="2000" kern="1200">
          <a:solidFill>
            <a:schemeClr val="tx1"/>
          </a:solidFill>
          <a:latin typeface="+mn-lt"/>
          <a:ea typeface="+mn-ea"/>
          <a:cs typeface="+mn-cs"/>
        </a:defRPr>
      </a:lvl2pPr>
      <a:lvl3pPr marL="731520" indent="-182880" algn="l" defTabSz="914400" rtl="0" eaLnBrk="1" latinLnBrk="0" hangingPunct="1">
        <a:spcBef>
          <a:spcPct val="20000"/>
        </a:spcBef>
        <a:buClr>
          <a:schemeClr val="accent1"/>
        </a:buClr>
        <a:buSzPct val="90000"/>
        <a:buFont typeface="Arial" pitchFamily="34" charset="0"/>
        <a:buChar char="•"/>
        <a:defRPr sz="1800" kern="1200">
          <a:solidFill>
            <a:schemeClr val="tx1"/>
          </a:solidFill>
          <a:latin typeface="+mn-lt"/>
          <a:ea typeface="+mn-ea"/>
          <a:cs typeface="+mn-cs"/>
        </a:defRPr>
      </a:lvl3pPr>
      <a:lvl4pPr marL="1005840" indent="-182880" algn="l" defTabSz="914400" rtl="0" eaLnBrk="1" latinLnBrk="0" hangingPunct="1">
        <a:spcBef>
          <a:spcPct val="20000"/>
        </a:spcBef>
        <a:buClr>
          <a:schemeClr val="accent1"/>
        </a:buClr>
        <a:buFont typeface="Arial" pitchFamily="34" charset="0"/>
        <a:buChar char="•"/>
        <a:defRPr sz="1600" kern="1200">
          <a:solidFill>
            <a:schemeClr val="tx1"/>
          </a:solidFill>
          <a:latin typeface="+mn-lt"/>
          <a:ea typeface="+mn-ea"/>
          <a:cs typeface="+mn-cs"/>
        </a:defRPr>
      </a:lvl4pPr>
      <a:lvl5pPr marL="1188720" indent="-137160" algn="l" defTabSz="914400" rtl="0" eaLnBrk="1" latinLnBrk="0" hangingPunct="1">
        <a:spcBef>
          <a:spcPct val="20000"/>
        </a:spcBef>
        <a:buClr>
          <a:schemeClr val="accent1"/>
        </a:buClr>
        <a:buSzPct val="100000"/>
        <a:buFont typeface="Arial" pitchFamily="34" charset="0"/>
        <a:buChar char="•"/>
        <a:defRPr sz="1400" kern="1200" baseline="0">
          <a:solidFill>
            <a:schemeClr val="tx1"/>
          </a:solidFill>
          <a:latin typeface="+mn-lt"/>
          <a:ea typeface="+mn-ea"/>
          <a:cs typeface="+mn-cs"/>
        </a:defRPr>
      </a:lvl5pPr>
      <a:lvl6pPr marL="137160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6pPr>
      <a:lvl7pPr marL="155448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7pPr>
      <a:lvl8pPr marL="173736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8pPr>
      <a:lvl9pPr marL="192024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9.tiff"/></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0.tiff"/></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6.xml"/><Relationship Id="rId3" Type="http://schemas.openxmlformats.org/officeDocument/2006/relationships/image" Target="../media/image11.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2.tiff"/></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 Id="rId3" Type="http://schemas.openxmlformats.org/officeDocument/2006/relationships/image" Target="../media/image13.tiff"/></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4.tiff"/></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5.tiff"/></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6.tiff"/></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7.tiff"/></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8.tiff"/></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 Id="rId3" Type="http://schemas.openxmlformats.org/officeDocument/2006/relationships/image" Target="../media/image19.tiff"/></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0.tiff"/></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 Id="rId3" Type="http://schemas.openxmlformats.org/officeDocument/2006/relationships/image" Target="../media/image21.tiff"/></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 Id="rId3" Type="http://schemas.openxmlformats.org/officeDocument/2006/relationships/image" Target="../media/image22.tiff"/></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23.tiff"/></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5.xml"/><Relationship Id="rId3" Type="http://schemas.openxmlformats.org/officeDocument/2006/relationships/image" Target="../media/image23.tiff"/></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24.tiff"/></Relationships>
</file>

<file path=ppt/slides/_rels/slide35.xml.rels><?xml version="1.0" encoding="UTF-8" standalone="yes"?>
<Relationships xmlns="http://schemas.openxmlformats.org/package/2006/relationships"><Relationship Id="rId3" Type="http://schemas.openxmlformats.org/officeDocument/2006/relationships/image" Target="../media/image24.tiff"/><Relationship Id="rId4" Type="http://schemas.openxmlformats.org/officeDocument/2006/relationships/image" Target="../media/image25.tiff"/><Relationship Id="rId1" Type="http://schemas.openxmlformats.org/officeDocument/2006/relationships/slideLayout" Target="../slideLayouts/slideLayout4.xml"/><Relationship Id="rId2" Type="http://schemas.openxmlformats.org/officeDocument/2006/relationships/notesSlide" Target="../notesSlides/notesSlide16.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6.emf"/></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2.tiff"/></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3.png"/><Relationship Id="rId3" Type="http://schemas.openxmlformats.org/officeDocument/2006/relationships/image" Target="../media/image4.wmf"/></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5.wmf"/></Relationships>
</file>

<file path=ppt/slides/_rels/slide8.xml.rels><?xml version="1.0" encoding="UTF-8" standalone="yes"?>
<Relationships xmlns="http://schemas.openxmlformats.org/package/2006/relationships"><Relationship Id="rId3" Type="http://schemas.openxmlformats.org/officeDocument/2006/relationships/image" Target="../media/image6.tif"/><Relationship Id="rId4" Type="http://schemas.openxmlformats.org/officeDocument/2006/relationships/image" Target="../media/image7.tif"/><Relationship Id="rId1" Type="http://schemas.openxmlformats.org/officeDocument/2006/relationships/slideLayout" Target="../slideLayouts/slideLayout12.xml"/><Relationship Id="rId2" Type="http://schemas.openxmlformats.org/officeDocument/2006/relationships/notesSlide" Target="../notesSlides/notesSlide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8.tif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371600"/>
            <a:ext cx="8159376" cy="1927225"/>
          </a:xfrm>
        </p:spPr>
        <p:txBody>
          <a:bodyPr/>
          <a:lstStyle/>
          <a:p>
            <a:pPr algn="ctr"/>
            <a:r>
              <a:rPr lang="en-US" sz="3600" dirty="0" err="1" smtClean="0"/>
              <a:t>Endometrİoma</a:t>
            </a:r>
            <a:r>
              <a:rPr lang="en-US" sz="3600" dirty="0" smtClean="0"/>
              <a:t>: HANGİ DURUMDA </a:t>
            </a:r>
            <a:r>
              <a:rPr lang="en-US" sz="3600" dirty="0" err="1" smtClean="0"/>
              <a:t>cerrahİ</a:t>
            </a:r>
            <a:r>
              <a:rPr lang="en-US" sz="3600" dirty="0" smtClean="0"/>
              <a:t> ? </a:t>
            </a:r>
            <a:endParaRPr lang="en-US" sz="3600" dirty="0"/>
          </a:p>
        </p:txBody>
      </p:sp>
      <p:sp>
        <p:nvSpPr>
          <p:cNvPr id="3" name="Subtitle 2"/>
          <p:cNvSpPr>
            <a:spLocks noGrp="1"/>
          </p:cNvSpPr>
          <p:nvPr>
            <p:ph type="subTitle" idx="1"/>
          </p:nvPr>
        </p:nvSpPr>
        <p:spPr/>
        <p:txBody>
          <a:bodyPr>
            <a:normAutofit fontScale="70000" lnSpcReduction="20000"/>
          </a:bodyPr>
          <a:lstStyle/>
          <a:p>
            <a:endParaRPr lang="en-US" dirty="0" smtClean="0"/>
          </a:p>
          <a:p>
            <a:r>
              <a:rPr lang="en-US" sz="3800" i="1" dirty="0" smtClean="0"/>
              <a:t>L. </a:t>
            </a:r>
            <a:r>
              <a:rPr lang="en-US" sz="3800" i="1" dirty="0" err="1" smtClean="0"/>
              <a:t>Cem</a:t>
            </a:r>
            <a:r>
              <a:rPr lang="en-US" sz="3800" i="1" dirty="0" smtClean="0"/>
              <a:t> </a:t>
            </a:r>
            <a:r>
              <a:rPr lang="en-US" sz="3800" i="1" dirty="0" err="1" smtClean="0"/>
              <a:t>Demirel</a:t>
            </a:r>
            <a:r>
              <a:rPr lang="en-US" sz="3800" i="1" dirty="0" smtClean="0"/>
              <a:t>, MD, Prof</a:t>
            </a:r>
            <a:r>
              <a:rPr lang="en-US" i="1" dirty="0" smtClean="0"/>
              <a:t>.</a:t>
            </a:r>
          </a:p>
          <a:p>
            <a:endParaRPr lang="en-US" i="1" dirty="0"/>
          </a:p>
          <a:p>
            <a:r>
              <a:rPr lang="en-US" sz="2000" i="1" dirty="0" err="1" smtClean="0"/>
              <a:t>Ataşehir</a:t>
            </a:r>
            <a:r>
              <a:rPr lang="en-US" sz="2000" i="1" dirty="0" smtClean="0"/>
              <a:t> Memorial Hospital IVF Department,</a:t>
            </a:r>
          </a:p>
          <a:p>
            <a:endParaRPr lang="en-US" sz="2000" i="1" dirty="0" smtClean="0"/>
          </a:p>
          <a:p>
            <a:r>
              <a:rPr lang="en-US" sz="2000" i="1" dirty="0" smtClean="0"/>
              <a:t>İstanbul - Turkey</a:t>
            </a:r>
            <a:endParaRPr lang="en-US" sz="2000" i="1" dirty="0"/>
          </a:p>
        </p:txBody>
      </p:sp>
    </p:spTree>
    <p:extLst>
      <p:ext uri="{BB962C8B-B14F-4D97-AF65-F5344CB8AC3E}">
        <p14:creationId xmlns:p14="http://schemas.microsoft.com/office/powerpoint/2010/main" val="2264023769"/>
      </p:ext>
    </p:extLst>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5" name="Content Placeholder 4" descr="Adsız.tiff"/>
          <p:cNvPicPr>
            <a:picLocks noGrp="1" noChangeAspect="1"/>
          </p:cNvPicPr>
          <p:nvPr>
            <p:ph sz="half" idx="1"/>
          </p:nvPr>
        </p:nvPicPr>
        <p:blipFill rotWithShape="1">
          <a:blip r:embed="rId2">
            <a:extLst>
              <a:ext uri="{28A0092B-C50C-407E-A947-70E740481C1C}">
                <a14:useLocalDpi xmlns:a14="http://schemas.microsoft.com/office/drawing/2010/main" val="0"/>
              </a:ext>
            </a:extLst>
          </a:blip>
          <a:srcRect t="-25804" b="-35812"/>
          <a:stretch/>
        </p:blipFill>
        <p:spPr>
          <a:xfrm>
            <a:off x="457200" y="701440"/>
            <a:ext cx="8229600" cy="6166938"/>
          </a:xfrm>
        </p:spPr>
      </p:pic>
      <p:sp>
        <p:nvSpPr>
          <p:cNvPr id="7" name="Content Placeholder 6"/>
          <p:cNvSpPr>
            <a:spLocks noGrp="1"/>
          </p:cNvSpPr>
          <p:nvPr>
            <p:ph sz="half" idx="2"/>
          </p:nvPr>
        </p:nvSpPr>
        <p:spPr/>
        <p:txBody>
          <a:bodyPr/>
          <a:lstStyle/>
          <a:p>
            <a:endParaRPr lang="en-US"/>
          </a:p>
        </p:txBody>
      </p:sp>
    </p:spTree>
    <p:extLst>
      <p:ext uri="{BB962C8B-B14F-4D97-AF65-F5344CB8AC3E}">
        <p14:creationId xmlns:p14="http://schemas.microsoft.com/office/powerpoint/2010/main" val="366004759"/>
      </p:ext>
    </p:extLst>
  </p:cSld>
  <p:clrMapOvr>
    <a:masterClrMapping/>
  </p:clrMapOvr>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5" descr="Adsız.tiff"/>
          <p:cNvPicPr>
            <a:picLocks noGrp="1" noChangeAspect="1"/>
          </p:cNvPicPr>
          <p:nvPr>
            <p:ph idx="1"/>
          </p:nvPr>
        </p:nvPicPr>
        <p:blipFill rotWithShape="1">
          <a:blip r:embed="rId2">
            <a:extLst>
              <a:ext uri="{28A0092B-C50C-407E-A947-70E740481C1C}">
                <a14:useLocalDpi xmlns:a14="http://schemas.microsoft.com/office/drawing/2010/main" val="0"/>
              </a:ext>
            </a:extLst>
          </a:blip>
          <a:srcRect l="7854" r="7854"/>
          <a:stretch/>
        </p:blipFill>
        <p:spPr/>
      </p:pic>
    </p:spTree>
    <p:extLst>
      <p:ext uri="{BB962C8B-B14F-4D97-AF65-F5344CB8AC3E}">
        <p14:creationId xmlns:p14="http://schemas.microsoft.com/office/powerpoint/2010/main" val="2938481482"/>
      </p:ext>
    </p:extLst>
  </p:cSld>
  <p:clrMapOvr>
    <a:masterClrMapping/>
  </p:clrMapOvr>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0482" name="Title 1"/>
          <p:cNvSpPr>
            <a:spLocks noGrp="1"/>
          </p:cNvSpPr>
          <p:nvPr>
            <p:ph type="title"/>
          </p:nvPr>
        </p:nvSpPr>
        <p:spPr>
          <a:xfrm>
            <a:off x="612775" y="323850"/>
            <a:ext cx="8153400" cy="990600"/>
          </a:xfrm>
        </p:spPr>
        <p:txBody>
          <a:bodyPr>
            <a:normAutofit fontScale="90000"/>
          </a:bodyPr>
          <a:lstStyle/>
          <a:p>
            <a:r>
              <a:rPr lang="tr-TR" sz="3200" dirty="0" smtClean="0"/>
              <a:t>ESHRE </a:t>
            </a:r>
            <a:r>
              <a:rPr lang="tr-TR" sz="3200" dirty="0" err="1" smtClean="0"/>
              <a:t>Guidelines</a:t>
            </a:r>
            <a:r>
              <a:rPr lang="tr-TR" sz="3200" dirty="0" smtClean="0"/>
              <a:t> </a:t>
            </a:r>
            <a:r>
              <a:rPr lang="tr-TR" sz="3200" dirty="0" err="1" smtClean="0"/>
              <a:t>for</a:t>
            </a:r>
            <a:r>
              <a:rPr lang="tr-TR" sz="3200" dirty="0" smtClean="0"/>
              <a:t> </a:t>
            </a:r>
            <a:r>
              <a:rPr lang="tr-TR" sz="3200" dirty="0" err="1" smtClean="0"/>
              <a:t>Diagnosis</a:t>
            </a:r>
            <a:r>
              <a:rPr lang="tr-TR" sz="3200" dirty="0" smtClean="0"/>
              <a:t> </a:t>
            </a:r>
            <a:r>
              <a:rPr lang="tr-TR" sz="3200" dirty="0" err="1" smtClean="0"/>
              <a:t>and</a:t>
            </a:r>
            <a:r>
              <a:rPr lang="tr-TR" sz="3200" dirty="0" smtClean="0"/>
              <a:t> </a:t>
            </a:r>
            <a:r>
              <a:rPr lang="tr-TR" sz="3200" dirty="0" err="1" smtClean="0"/>
              <a:t>Treatment</a:t>
            </a:r>
            <a:r>
              <a:rPr lang="tr-TR" sz="3200" dirty="0" smtClean="0"/>
              <a:t> of </a:t>
            </a:r>
            <a:r>
              <a:rPr lang="tr-TR" sz="3200" dirty="0" err="1" smtClean="0"/>
              <a:t>Endometriosis</a:t>
            </a:r>
            <a:r>
              <a:rPr lang="tr-TR" sz="3200" dirty="0" smtClean="0"/>
              <a:t>:  </a:t>
            </a:r>
            <a:r>
              <a:rPr lang="tr-TR" sz="3200" dirty="0" err="1" smtClean="0"/>
              <a:t>the</a:t>
            </a:r>
            <a:r>
              <a:rPr lang="tr-TR" sz="3200" dirty="0" smtClean="0"/>
              <a:t> </a:t>
            </a:r>
            <a:r>
              <a:rPr lang="tr-TR" sz="3200" dirty="0" err="1" smtClean="0"/>
              <a:t>infertile</a:t>
            </a:r>
            <a:r>
              <a:rPr lang="tr-TR" sz="3200" dirty="0" smtClean="0"/>
              <a:t> </a:t>
            </a:r>
            <a:r>
              <a:rPr lang="tr-TR" sz="3200" dirty="0" err="1" smtClean="0"/>
              <a:t>patient</a:t>
            </a:r>
            <a:endParaRPr lang="en-US" sz="3200" dirty="0" smtClean="0"/>
          </a:p>
        </p:txBody>
      </p:sp>
      <p:sp>
        <p:nvSpPr>
          <p:cNvPr id="20483" name="Content Placeholder 2"/>
          <p:cNvSpPr>
            <a:spLocks noGrp="1"/>
          </p:cNvSpPr>
          <p:nvPr>
            <p:ph sz="quarter" idx="4294967295"/>
          </p:nvPr>
        </p:nvSpPr>
        <p:spPr>
          <a:xfrm>
            <a:off x="612775" y="1600200"/>
            <a:ext cx="8153400" cy="4495800"/>
          </a:xfrm>
          <a:prstGeom prst="rect">
            <a:avLst/>
          </a:prstGeom>
        </p:spPr>
        <p:txBody>
          <a:bodyPr/>
          <a:lstStyle/>
          <a:p>
            <a:pPr>
              <a:buFont typeface="Wingdings" pitchFamily="2" charset="2"/>
              <a:buNone/>
            </a:pPr>
            <a:endParaRPr lang="en-US" i="1" dirty="0" smtClean="0"/>
          </a:p>
          <a:p>
            <a:pPr>
              <a:buFont typeface="Wingdings" pitchFamily="2" charset="2"/>
              <a:buNone/>
            </a:pPr>
            <a:endParaRPr lang="en-US" i="1" dirty="0"/>
          </a:p>
          <a:p>
            <a:pPr>
              <a:buFont typeface="Wingdings" pitchFamily="2" charset="2"/>
              <a:buNone/>
            </a:pPr>
            <a:r>
              <a:rPr lang="en-US" i="1" dirty="0" smtClean="0"/>
              <a:t>‘no RCT or</a:t>
            </a:r>
            <a:r>
              <a:rPr lang="tr-TR" i="1" dirty="0" smtClean="0"/>
              <a:t> </a:t>
            </a:r>
            <a:r>
              <a:rPr lang="en-US" i="1" dirty="0" smtClean="0"/>
              <a:t>meta-analysis are available to answer </a:t>
            </a:r>
            <a:endParaRPr lang="tr-TR" i="1" dirty="0" smtClean="0"/>
          </a:p>
          <a:p>
            <a:pPr>
              <a:buFont typeface="Wingdings" pitchFamily="2" charset="2"/>
              <a:buNone/>
            </a:pPr>
            <a:r>
              <a:rPr lang="en-US" i="1" dirty="0" smtClean="0"/>
              <a:t>the </a:t>
            </a:r>
            <a:r>
              <a:rPr lang="tr-TR" i="1" dirty="0"/>
              <a:t> </a:t>
            </a:r>
            <a:r>
              <a:rPr lang="en-US" i="1" dirty="0" smtClean="0"/>
              <a:t>question whether surgical excision</a:t>
            </a:r>
            <a:r>
              <a:rPr lang="tr-TR" i="1" dirty="0" smtClean="0"/>
              <a:t> </a:t>
            </a:r>
            <a:r>
              <a:rPr lang="en-US" i="1" dirty="0" smtClean="0"/>
              <a:t>of </a:t>
            </a:r>
            <a:endParaRPr lang="tr-TR" i="1" dirty="0" smtClean="0"/>
          </a:p>
          <a:p>
            <a:pPr>
              <a:buFont typeface="Wingdings" pitchFamily="2" charset="2"/>
              <a:buNone/>
            </a:pPr>
            <a:r>
              <a:rPr lang="tr-TR" i="1" dirty="0" smtClean="0"/>
              <a:t>m</a:t>
            </a:r>
            <a:r>
              <a:rPr lang="en-US" i="1" dirty="0" err="1" smtClean="0"/>
              <a:t>oderate</a:t>
            </a:r>
            <a:r>
              <a:rPr lang="tr-TR" i="1" dirty="0" smtClean="0"/>
              <a:t> </a:t>
            </a:r>
            <a:r>
              <a:rPr lang="en-US" i="1" dirty="0" smtClean="0"/>
              <a:t>–</a:t>
            </a:r>
            <a:r>
              <a:rPr lang="tr-TR" i="1" dirty="0" smtClean="0"/>
              <a:t> </a:t>
            </a:r>
            <a:r>
              <a:rPr lang="en-US" i="1" dirty="0" smtClean="0"/>
              <a:t>severe endometriosis enhances </a:t>
            </a:r>
            <a:endParaRPr lang="tr-TR" i="1" dirty="0" smtClean="0"/>
          </a:p>
          <a:p>
            <a:pPr>
              <a:buFont typeface="Wingdings" pitchFamily="2" charset="2"/>
              <a:buNone/>
            </a:pPr>
            <a:r>
              <a:rPr lang="en-US" i="1" dirty="0" smtClean="0"/>
              <a:t>pregnancy rates’</a:t>
            </a:r>
          </a:p>
          <a:p>
            <a:endParaRPr lang="en-US" dirty="0" smtClean="0"/>
          </a:p>
        </p:txBody>
      </p:sp>
      <p:sp>
        <p:nvSpPr>
          <p:cNvPr id="2" name="TextBox 1"/>
          <p:cNvSpPr txBox="1"/>
          <p:nvPr/>
        </p:nvSpPr>
        <p:spPr>
          <a:xfrm>
            <a:off x="3079750" y="6096000"/>
            <a:ext cx="3201117" cy="461665"/>
          </a:xfrm>
          <a:prstGeom prst="rect">
            <a:avLst/>
          </a:prstGeom>
          <a:noFill/>
        </p:spPr>
        <p:txBody>
          <a:bodyPr wrap="none" rtlCol="0">
            <a:spAutoFit/>
          </a:bodyPr>
          <a:lstStyle/>
          <a:p>
            <a:r>
              <a:rPr lang="en-US" sz="2400" dirty="0" smtClean="0">
                <a:solidFill>
                  <a:schemeClr val="tx2"/>
                </a:solidFill>
              </a:rPr>
              <a:t>Human Reproduction 2005</a:t>
            </a:r>
            <a:endParaRPr lang="en-US" sz="2400" dirty="0">
              <a:solidFill>
                <a:schemeClr val="tx2"/>
              </a:solidFill>
            </a:endParaRPr>
          </a:p>
        </p:txBody>
      </p:sp>
    </p:spTree>
    <p:extLst>
      <p:ext uri="{BB962C8B-B14F-4D97-AF65-F5344CB8AC3E}">
        <p14:creationId xmlns:p14="http://schemas.microsoft.com/office/powerpoint/2010/main" val="3980515048"/>
      </p:ext>
    </p:extLst>
  </p:cSld>
  <p:clrMapOvr>
    <a:masterClrMapping/>
  </p:clrMapOvr>
  <mc:AlternateContent xmlns:mc="http://schemas.openxmlformats.org/markup-compatibility/2006">
    <mc:Choice xmlns:p14="http://schemas.microsoft.com/office/powerpoint/2010/main" Requires="p14">
      <p:transition spd="slow" p14:dur="2000"/>
    </mc:Choice>
    <mc:Fallback>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a:stretch>
            <a:fillRect/>
          </a:stretch>
        </p:blipFill>
        <p:spPr>
          <a:xfrm>
            <a:off x="485774" y="1343024"/>
            <a:ext cx="8281559" cy="5165725"/>
          </a:xfrm>
          <a:prstGeom prst="rect">
            <a:avLst/>
          </a:prstGeom>
        </p:spPr>
      </p:pic>
      <p:sp>
        <p:nvSpPr>
          <p:cNvPr id="6" name="Title 5"/>
          <p:cNvSpPr>
            <a:spLocks noGrp="1"/>
          </p:cNvSpPr>
          <p:nvPr>
            <p:ph type="title"/>
          </p:nvPr>
        </p:nvSpPr>
        <p:spPr/>
        <p:txBody>
          <a:bodyPr>
            <a:normAutofit/>
          </a:bodyPr>
          <a:lstStyle/>
          <a:p>
            <a:r>
              <a:rPr lang="en-US" sz="3600" b="1" dirty="0" smtClean="0"/>
              <a:t>Primary </a:t>
            </a:r>
            <a:r>
              <a:rPr lang="en-US" sz="3600" b="1" dirty="0" err="1" smtClean="0"/>
              <a:t>vs</a:t>
            </a:r>
            <a:r>
              <a:rPr lang="en-US" sz="3600" b="1" dirty="0" smtClean="0"/>
              <a:t> repeat surgery for infertility</a:t>
            </a:r>
            <a:endParaRPr lang="en-US" sz="3600" b="1" dirty="0"/>
          </a:p>
        </p:txBody>
      </p:sp>
    </p:spTree>
    <p:extLst>
      <p:ext uri="{BB962C8B-B14F-4D97-AF65-F5344CB8AC3E}">
        <p14:creationId xmlns:p14="http://schemas.microsoft.com/office/powerpoint/2010/main" val="2835318181"/>
      </p:ext>
    </p:extLst>
  </p:cSld>
  <p:clrMapOvr>
    <a:masterClrMapping/>
  </p:clrMapOvr>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err="1" smtClean="0"/>
              <a:t>Endometrioma</a:t>
            </a:r>
            <a:r>
              <a:rPr lang="en-US" sz="3200" dirty="0" smtClean="0"/>
              <a:t> </a:t>
            </a:r>
            <a:r>
              <a:rPr lang="en-US" sz="3200" dirty="0" err="1" smtClean="0"/>
              <a:t>ve</a:t>
            </a:r>
            <a:r>
              <a:rPr lang="en-US" sz="3200" dirty="0" smtClean="0"/>
              <a:t> </a:t>
            </a:r>
            <a:r>
              <a:rPr lang="en-US" sz="3200" dirty="0" err="1" smtClean="0"/>
              <a:t>fertilite</a:t>
            </a:r>
            <a:endParaRPr lang="en-US" sz="3200" dirty="0"/>
          </a:p>
        </p:txBody>
      </p:sp>
      <p:sp>
        <p:nvSpPr>
          <p:cNvPr id="3" name="Content Placeholder 2"/>
          <p:cNvSpPr>
            <a:spLocks noGrp="1"/>
          </p:cNvSpPr>
          <p:nvPr>
            <p:ph idx="1"/>
          </p:nvPr>
        </p:nvSpPr>
        <p:spPr/>
        <p:txBody>
          <a:bodyPr/>
          <a:lstStyle/>
          <a:p>
            <a:r>
              <a:rPr lang="en-US" dirty="0" err="1" smtClean="0"/>
              <a:t>Endometriomanın</a:t>
            </a:r>
            <a:r>
              <a:rPr lang="en-US" dirty="0" smtClean="0"/>
              <a:t> </a:t>
            </a:r>
            <a:r>
              <a:rPr lang="en-US" dirty="0" err="1" smtClean="0"/>
              <a:t>mevcut</a:t>
            </a:r>
            <a:r>
              <a:rPr lang="en-US" dirty="0" smtClean="0"/>
              <a:t> </a:t>
            </a:r>
            <a:r>
              <a:rPr lang="en-US" dirty="0" err="1" smtClean="0"/>
              <a:t>varlığının</a:t>
            </a:r>
            <a:r>
              <a:rPr lang="en-US" dirty="0" smtClean="0"/>
              <a:t> </a:t>
            </a:r>
            <a:r>
              <a:rPr lang="en-US" dirty="0" err="1" smtClean="0"/>
              <a:t>bizati</a:t>
            </a:r>
            <a:r>
              <a:rPr lang="en-US" dirty="0" smtClean="0"/>
              <a:t> </a:t>
            </a:r>
            <a:r>
              <a:rPr lang="en-US" dirty="0" err="1" smtClean="0"/>
              <a:t>kendisi</a:t>
            </a:r>
            <a:r>
              <a:rPr lang="en-US" dirty="0" smtClean="0"/>
              <a:t> over </a:t>
            </a:r>
            <a:r>
              <a:rPr lang="en-US" dirty="0" err="1" smtClean="0"/>
              <a:t>rezervini</a:t>
            </a:r>
            <a:r>
              <a:rPr lang="en-US" dirty="0" smtClean="0"/>
              <a:t> </a:t>
            </a:r>
            <a:r>
              <a:rPr lang="en-US" dirty="0" err="1" smtClean="0"/>
              <a:t>azaltır</a:t>
            </a:r>
            <a:r>
              <a:rPr lang="en-US" dirty="0" smtClean="0"/>
              <a:t> </a:t>
            </a:r>
            <a:r>
              <a:rPr lang="en-US" dirty="0" err="1" smtClean="0"/>
              <a:t>mı</a:t>
            </a:r>
            <a:r>
              <a:rPr lang="en-US" dirty="0" smtClean="0"/>
              <a:t>?</a:t>
            </a:r>
          </a:p>
          <a:p>
            <a:endParaRPr lang="en-US" dirty="0" smtClean="0"/>
          </a:p>
          <a:p>
            <a:r>
              <a:rPr lang="en-US" dirty="0" err="1" smtClean="0"/>
              <a:t>Endometrioma</a:t>
            </a:r>
            <a:r>
              <a:rPr lang="en-US" dirty="0" smtClean="0"/>
              <a:t> </a:t>
            </a:r>
            <a:r>
              <a:rPr lang="en-US" dirty="0" err="1" smtClean="0"/>
              <a:t>çıkartılması</a:t>
            </a:r>
            <a:r>
              <a:rPr lang="en-US" dirty="0" smtClean="0"/>
              <a:t>: </a:t>
            </a:r>
            <a:r>
              <a:rPr lang="en-US" dirty="0" err="1" smtClean="0"/>
              <a:t>cerrahi</a:t>
            </a:r>
            <a:r>
              <a:rPr lang="en-US" dirty="0" smtClean="0"/>
              <a:t> </a:t>
            </a:r>
            <a:r>
              <a:rPr lang="en-US" dirty="0" err="1" smtClean="0"/>
              <a:t>sonrası</a:t>
            </a:r>
            <a:r>
              <a:rPr lang="en-US" dirty="0" smtClean="0"/>
              <a:t> over </a:t>
            </a:r>
            <a:r>
              <a:rPr lang="en-US" dirty="0" err="1" smtClean="0"/>
              <a:t>rezervinde</a:t>
            </a:r>
            <a:r>
              <a:rPr lang="en-US" dirty="0" smtClean="0"/>
              <a:t> </a:t>
            </a:r>
            <a:r>
              <a:rPr lang="en-US" dirty="0" err="1" smtClean="0"/>
              <a:t>azalma</a:t>
            </a:r>
            <a:r>
              <a:rPr lang="en-US" dirty="0" smtClean="0"/>
              <a:t> </a:t>
            </a:r>
            <a:r>
              <a:rPr lang="en-US" dirty="0" err="1" smtClean="0"/>
              <a:t>var</a:t>
            </a:r>
            <a:r>
              <a:rPr lang="en-US" dirty="0" smtClean="0"/>
              <a:t> </a:t>
            </a:r>
            <a:r>
              <a:rPr lang="en-US" dirty="0" err="1" smtClean="0"/>
              <a:t>mı</a:t>
            </a:r>
            <a:r>
              <a:rPr lang="en-US" dirty="0" smtClean="0"/>
              <a:t>?</a:t>
            </a:r>
          </a:p>
          <a:p>
            <a:endParaRPr lang="en-US" dirty="0"/>
          </a:p>
          <a:p>
            <a:r>
              <a:rPr lang="en-US" dirty="0" smtClean="0"/>
              <a:t>IVF </a:t>
            </a:r>
            <a:r>
              <a:rPr lang="en-US" dirty="0" err="1" smtClean="0"/>
              <a:t>zamanında</a:t>
            </a:r>
            <a:r>
              <a:rPr lang="en-US" dirty="0" smtClean="0"/>
              <a:t> </a:t>
            </a:r>
            <a:r>
              <a:rPr lang="en-US" dirty="0" err="1" smtClean="0"/>
              <a:t>endometriomanın</a:t>
            </a:r>
            <a:r>
              <a:rPr lang="en-US" dirty="0" smtClean="0"/>
              <a:t> </a:t>
            </a:r>
            <a:r>
              <a:rPr lang="en-US" dirty="0" err="1" smtClean="0"/>
              <a:t>varlığı</a:t>
            </a:r>
            <a:r>
              <a:rPr lang="en-US" dirty="0" smtClean="0"/>
              <a:t> : </a:t>
            </a:r>
            <a:r>
              <a:rPr lang="en-US" dirty="0" err="1" smtClean="0"/>
              <a:t>sonuçlara</a:t>
            </a:r>
            <a:r>
              <a:rPr lang="en-US" dirty="0" smtClean="0"/>
              <a:t> </a:t>
            </a:r>
            <a:r>
              <a:rPr lang="en-US" dirty="0" err="1" smtClean="0"/>
              <a:t>etkisi</a:t>
            </a:r>
            <a:r>
              <a:rPr lang="en-US" dirty="0" smtClean="0"/>
              <a:t> </a:t>
            </a:r>
            <a:r>
              <a:rPr lang="en-US" dirty="0" err="1" smtClean="0"/>
              <a:t>nedir</a:t>
            </a:r>
            <a:r>
              <a:rPr lang="en-US" dirty="0" smtClean="0"/>
              <a:t>?</a:t>
            </a:r>
            <a:endParaRPr lang="en-US" dirty="0"/>
          </a:p>
        </p:txBody>
      </p:sp>
    </p:spTree>
    <p:extLst>
      <p:ext uri="{BB962C8B-B14F-4D97-AF65-F5344CB8AC3E}">
        <p14:creationId xmlns:p14="http://schemas.microsoft.com/office/powerpoint/2010/main" val="3035113331"/>
      </p:ext>
    </p:extLst>
  </p:cSld>
  <p:clrMapOvr>
    <a:masterClrMapping/>
  </p:clrMapOvr>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descr="Adsız.tiff"/>
          <p:cNvPicPr>
            <a:picLocks noGrp="1" noChangeAspect="1"/>
          </p:cNvPicPr>
          <p:nvPr>
            <p:ph idx="1"/>
          </p:nvPr>
        </p:nvPicPr>
        <p:blipFill rotWithShape="1">
          <a:blip r:embed="rId2">
            <a:extLst>
              <a:ext uri="{28A0092B-C50C-407E-A947-70E740481C1C}">
                <a14:useLocalDpi xmlns:a14="http://schemas.microsoft.com/office/drawing/2010/main" val="0"/>
              </a:ext>
            </a:extLst>
          </a:blip>
          <a:srcRect l="-2747" t="-7855" r="-2095" b="-5408"/>
          <a:stretch/>
        </p:blipFill>
        <p:spPr>
          <a:xfrm>
            <a:off x="1" y="533401"/>
            <a:ext cx="9144000" cy="6126946"/>
          </a:xfrm>
        </p:spPr>
      </p:pic>
    </p:spTree>
    <p:extLst>
      <p:ext uri="{BB962C8B-B14F-4D97-AF65-F5344CB8AC3E}">
        <p14:creationId xmlns:p14="http://schemas.microsoft.com/office/powerpoint/2010/main" val="2279923149"/>
      </p:ext>
    </p:extLst>
  </p:cSld>
  <p:clrMapOvr>
    <a:masterClrMapping/>
  </p:clrMapOvr>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800" dirty="0" err="1" smtClean="0"/>
              <a:t>Eksizyonel</a:t>
            </a:r>
            <a:r>
              <a:rPr lang="en-US" sz="2800" dirty="0" smtClean="0"/>
              <a:t> </a:t>
            </a:r>
            <a:r>
              <a:rPr lang="en-US" sz="2800" dirty="0" err="1" smtClean="0"/>
              <a:t>cerrahinin</a:t>
            </a:r>
            <a:r>
              <a:rPr lang="en-US" sz="2800" dirty="0" smtClean="0"/>
              <a:t> over </a:t>
            </a:r>
            <a:r>
              <a:rPr lang="en-US" sz="2800" dirty="0" err="1" smtClean="0"/>
              <a:t>rezervi</a:t>
            </a:r>
            <a:r>
              <a:rPr lang="en-US" sz="2800" dirty="0" smtClean="0"/>
              <a:t> </a:t>
            </a:r>
            <a:r>
              <a:rPr lang="en-US" sz="2800" dirty="0" err="1" smtClean="0"/>
              <a:t>üstüne</a:t>
            </a:r>
            <a:r>
              <a:rPr lang="en-US" sz="2800" dirty="0" smtClean="0"/>
              <a:t> </a:t>
            </a:r>
            <a:r>
              <a:rPr lang="en-US" sz="2800" dirty="0" err="1" smtClean="0"/>
              <a:t>etkisi</a:t>
            </a:r>
            <a:endParaRPr lang="en-US" sz="2800" dirty="0"/>
          </a:p>
        </p:txBody>
      </p:sp>
      <p:pic>
        <p:nvPicPr>
          <p:cNvPr id="4" name="Content Placeholder 3" descr="Adsız.tiff"/>
          <p:cNvPicPr>
            <a:picLocks noGrp="1" noChangeAspect="1"/>
          </p:cNvPicPr>
          <p:nvPr>
            <p:ph idx="1"/>
          </p:nvPr>
        </p:nvPicPr>
        <p:blipFill>
          <a:blip r:embed="rId3">
            <a:extLst>
              <a:ext uri="{28A0092B-C50C-407E-A947-70E740481C1C}">
                <a14:useLocalDpi xmlns:a14="http://schemas.microsoft.com/office/drawing/2010/main" val="0"/>
              </a:ext>
            </a:extLst>
          </a:blip>
          <a:srcRect t="-9259" b="-9259"/>
          <a:stretch>
            <a:fillRect/>
          </a:stretch>
        </p:blipFill>
        <p:spPr/>
      </p:pic>
    </p:spTree>
    <p:extLst>
      <p:ext uri="{BB962C8B-B14F-4D97-AF65-F5344CB8AC3E}">
        <p14:creationId xmlns:p14="http://schemas.microsoft.com/office/powerpoint/2010/main" val="3202961837"/>
      </p:ext>
    </p:extLst>
  </p:cSld>
  <p:clrMapOvr>
    <a:masterClrMapping/>
  </p:clrMapOvr>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800" dirty="0" err="1" smtClean="0"/>
              <a:t>Enflamasyonun</a:t>
            </a:r>
            <a:r>
              <a:rPr lang="en-US" sz="2800" dirty="0" smtClean="0"/>
              <a:t> </a:t>
            </a:r>
            <a:r>
              <a:rPr lang="en-US" sz="2800" dirty="0" err="1" smtClean="0"/>
              <a:t>oosit</a:t>
            </a:r>
            <a:r>
              <a:rPr lang="en-US" sz="2800" dirty="0" smtClean="0"/>
              <a:t> </a:t>
            </a:r>
            <a:r>
              <a:rPr lang="en-US" sz="2800" dirty="0" err="1" smtClean="0"/>
              <a:t>kalitesine</a:t>
            </a:r>
            <a:r>
              <a:rPr lang="en-US" sz="2800" dirty="0" smtClean="0"/>
              <a:t> </a:t>
            </a:r>
            <a:r>
              <a:rPr lang="en-US" sz="2800" dirty="0" err="1" smtClean="0"/>
              <a:t>etkisi</a:t>
            </a:r>
            <a:r>
              <a:rPr lang="en-US" sz="2800" dirty="0" smtClean="0"/>
              <a:t> – over </a:t>
            </a:r>
            <a:r>
              <a:rPr lang="en-US" sz="2800" dirty="0" err="1" smtClean="0"/>
              <a:t>rezervinde</a:t>
            </a:r>
            <a:r>
              <a:rPr lang="en-US" sz="2800" dirty="0" smtClean="0"/>
              <a:t> </a:t>
            </a:r>
            <a:r>
              <a:rPr lang="en-US" sz="2800" dirty="0" err="1" smtClean="0"/>
              <a:t>intrinsik</a:t>
            </a:r>
            <a:r>
              <a:rPr lang="en-US" sz="2800" dirty="0" smtClean="0"/>
              <a:t> </a:t>
            </a:r>
            <a:r>
              <a:rPr lang="en-US" sz="2800" dirty="0" err="1" smtClean="0"/>
              <a:t>bir</a:t>
            </a:r>
            <a:r>
              <a:rPr lang="en-US" sz="2800" dirty="0" smtClean="0"/>
              <a:t> </a:t>
            </a:r>
            <a:r>
              <a:rPr lang="en-US" sz="2800" dirty="0" err="1" smtClean="0"/>
              <a:t>azalma</a:t>
            </a:r>
            <a:r>
              <a:rPr lang="en-US" sz="2800" dirty="0" smtClean="0"/>
              <a:t> ?</a:t>
            </a:r>
            <a:endParaRPr lang="en-US" sz="2800" dirty="0"/>
          </a:p>
        </p:txBody>
      </p:sp>
      <p:pic>
        <p:nvPicPr>
          <p:cNvPr id="4" name="Content Placeholder 3" descr="Adsız.tiff"/>
          <p:cNvPicPr>
            <a:picLocks noGrp="1" noChangeAspect="1"/>
          </p:cNvPicPr>
          <p:nvPr>
            <p:ph idx="1"/>
          </p:nvPr>
        </p:nvPicPr>
        <p:blipFill>
          <a:blip r:embed="rId2">
            <a:extLst>
              <a:ext uri="{28A0092B-C50C-407E-A947-70E740481C1C}">
                <a14:useLocalDpi xmlns:a14="http://schemas.microsoft.com/office/drawing/2010/main" val="0"/>
              </a:ext>
            </a:extLst>
          </a:blip>
          <a:srcRect l="-4972" r="-4972"/>
          <a:stretch>
            <a:fillRect/>
          </a:stretch>
        </p:blipFill>
        <p:spPr/>
      </p:pic>
    </p:spTree>
    <p:extLst>
      <p:ext uri="{BB962C8B-B14F-4D97-AF65-F5344CB8AC3E}">
        <p14:creationId xmlns:p14="http://schemas.microsoft.com/office/powerpoint/2010/main" val="1697446219"/>
      </p:ext>
    </p:extLst>
  </p:cSld>
  <p:clrMapOvr>
    <a:masterClrMapping/>
  </p:clrMapOvr>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descr="Adsız.tiff"/>
          <p:cNvPicPr>
            <a:picLocks noGrp="1" noChangeAspect="1"/>
          </p:cNvPicPr>
          <p:nvPr>
            <p:ph idx="1"/>
          </p:nvPr>
        </p:nvPicPr>
        <p:blipFill>
          <a:blip r:embed="rId2">
            <a:extLst>
              <a:ext uri="{28A0092B-C50C-407E-A947-70E740481C1C}">
                <a14:useLocalDpi xmlns:a14="http://schemas.microsoft.com/office/drawing/2010/main" val="0"/>
              </a:ext>
            </a:extLst>
          </a:blip>
          <a:srcRect t="-28600" b="-28600"/>
          <a:stretch>
            <a:fillRect/>
          </a:stretch>
        </p:blipFill>
        <p:spPr/>
      </p:pic>
    </p:spTree>
    <p:extLst>
      <p:ext uri="{BB962C8B-B14F-4D97-AF65-F5344CB8AC3E}">
        <p14:creationId xmlns:p14="http://schemas.microsoft.com/office/powerpoint/2010/main" val="1139925728"/>
      </p:ext>
    </p:extLst>
  </p:cSld>
  <p:clrMapOvr>
    <a:masterClrMapping/>
  </p:clrMapOvr>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descr="Adsız.tiff"/>
          <p:cNvPicPr>
            <a:picLocks noGrp="1" noChangeAspect="1"/>
          </p:cNvPicPr>
          <p:nvPr>
            <p:ph idx="1"/>
          </p:nvPr>
        </p:nvPicPr>
        <p:blipFill>
          <a:blip r:embed="rId2">
            <a:extLst>
              <a:ext uri="{28A0092B-C50C-407E-A947-70E740481C1C}">
                <a14:useLocalDpi xmlns:a14="http://schemas.microsoft.com/office/drawing/2010/main" val="0"/>
              </a:ext>
            </a:extLst>
          </a:blip>
          <a:srcRect l="-4270" r="-4270"/>
          <a:stretch>
            <a:fillRect/>
          </a:stretch>
        </p:blipFill>
        <p:spPr/>
      </p:pic>
      <p:sp>
        <p:nvSpPr>
          <p:cNvPr id="5" name="TextBox 4"/>
          <p:cNvSpPr txBox="1"/>
          <p:nvPr/>
        </p:nvSpPr>
        <p:spPr>
          <a:xfrm>
            <a:off x="6393803" y="5187216"/>
            <a:ext cx="1485429" cy="400110"/>
          </a:xfrm>
          <a:prstGeom prst="rect">
            <a:avLst/>
          </a:prstGeom>
          <a:noFill/>
        </p:spPr>
        <p:txBody>
          <a:bodyPr wrap="square" rtlCol="0">
            <a:spAutoFit/>
          </a:bodyPr>
          <a:lstStyle/>
          <a:p>
            <a:r>
              <a:rPr lang="en-US" sz="2000" b="1" dirty="0" smtClean="0"/>
              <a:t>19 (11/59)</a:t>
            </a:r>
            <a:endParaRPr lang="en-US" sz="2000" b="1" dirty="0"/>
          </a:p>
        </p:txBody>
      </p:sp>
    </p:spTree>
    <p:extLst>
      <p:ext uri="{BB962C8B-B14F-4D97-AF65-F5344CB8AC3E}">
        <p14:creationId xmlns:p14="http://schemas.microsoft.com/office/powerpoint/2010/main" val="1926101981"/>
      </p:ext>
    </p:extLst>
  </p:cSld>
  <p:clrMapOvr>
    <a:masterClrMapping/>
  </p:clrMapOvr>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err="1" smtClean="0"/>
              <a:t>Niye</a:t>
            </a:r>
            <a:r>
              <a:rPr lang="en-US" sz="3200" dirty="0" smtClean="0"/>
              <a:t> </a:t>
            </a:r>
            <a:r>
              <a:rPr lang="en-US" sz="3200" dirty="0" err="1" smtClean="0"/>
              <a:t>cerrahi</a:t>
            </a:r>
            <a:r>
              <a:rPr lang="en-US" sz="3200" dirty="0" smtClean="0"/>
              <a:t> </a:t>
            </a:r>
            <a:r>
              <a:rPr lang="en-US" sz="3200" dirty="0" err="1" smtClean="0"/>
              <a:t>yaparız</a:t>
            </a:r>
            <a:r>
              <a:rPr lang="en-US" sz="3200" dirty="0" smtClean="0"/>
              <a:t>?</a:t>
            </a:r>
            <a:endParaRPr lang="en-US" sz="3200" dirty="0"/>
          </a:p>
        </p:txBody>
      </p:sp>
      <p:sp>
        <p:nvSpPr>
          <p:cNvPr id="3" name="Content Placeholder 2"/>
          <p:cNvSpPr>
            <a:spLocks noGrp="1"/>
          </p:cNvSpPr>
          <p:nvPr>
            <p:ph idx="1"/>
          </p:nvPr>
        </p:nvSpPr>
        <p:spPr/>
        <p:txBody>
          <a:bodyPr/>
          <a:lstStyle/>
          <a:p>
            <a:endParaRPr lang="en-US" dirty="0" smtClean="0"/>
          </a:p>
          <a:p>
            <a:pPr marL="457200" indent="-457200">
              <a:buFont typeface="+mj-lt"/>
              <a:buAutoNum type="arabicPeriod"/>
            </a:pPr>
            <a:r>
              <a:rPr lang="en-US" dirty="0" smtClean="0"/>
              <a:t>Over </a:t>
            </a:r>
            <a:r>
              <a:rPr lang="en-US" dirty="0" err="1" smtClean="0"/>
              <a:t>kanserini</a:t>
            </a:r>
            <a:r>
              <a:rPr lang="en-US" dirty="0" smtClean="0"/>
              <a:t> </a:t>
            </a:r>
            <a:r>
              <a:rPr lang="en-US" dirty="0" err="1" smtClean="0"/>
              <a:t>yakalamak</a:t>
            </a:r>
            <a:r>
              <a:rPr lang="en-US" dirty="0" smtClean="0"/>
              <a:t> / </a:t>
            </a:r>
            <a:r>
              <a:rPr lang="en-US" dirty="0" err="1" smtClean="0"/>
              <a:t>tedavi</a:t>
            </a:r>
            <a:r>
              <a:rPr lang="en-US" dirty="0" smtClean="0"/>
              <a:t> </a:t>
            </a:r>
            <a:r>
              <a:rPr lang="en-US" dirty="0" err="1" smtClean="0"/>
              <a:t>etmek</a:t>
            </a:r>
            <a:endParaRPr lang="en-US" dirty="0" smtClean="0"/>
          </a:p>
          <a:p>
            <a:pPr marL="457200" indent="-457200">
              <a:buFont typeface="+mj-lt"/>
              <a:buAutoNum type="arabicPeriod"/>
            </a:pPr>
            <a:endParaRPr lang="en-US" dirty="0"/>
          </a:p>
          <a:p>
            <a:pPr marL="457200" indent="-457200">
              <a:buFont typeface="+mj-lt"/>
              <a:buAutoNum type="arabicPeriod"/>
            </a:pPr>
            <a:r>
              <a:rPr lang="en-US" dirty="0" err="1" smtClean="0"/>
              <a:t>Ağrıyı</a:t>
            </a:r>
            <a:r>
              <a:rPr lang="en-US" dirty="0" smtClean="0"/>
              <a:t> </a:t>
            </a:r>
            <a:r>
              <a:rPr lang="en-US" dirty="0" err="1" smtClean="0"/>
              <a:t>gidermek</a:t>
            </a:r>
            <a:endParaRPr lang="en-US" dirty="0" smtClean="0"/>
          </a:p>
          <a:p>
            <a:pPr marL="457200" indent="-457200">
              <a:buFont typeface="+mj-lt"/>
              <a:buAutoNum type="arabicPeriod"/>
            </a:pPr>
            <a:endParaRPr lang="en-US" dirty="0"/>
          </a:p>
          <a:p>
            <a:pPr marL="457200" indent="-457200">
              <a:buFont typeface="+mj-lt"/>
              <a:buAutoNum type="arabicPeriod"/>
            </a:pPr>
            <a:r>
              <a:rPr lang="en-US" dirty="0" err="1" smtClean="0"/>
              <a:t>İnfertiliteyi</a:t>
            </a:r>
            <a:r>
              <a:rPr lang="en-US" dirty="0" smtClean="0"/>
              <a:t> </a:t>
            </a:r>
            <a:r>
              <a:rPr lang="en-US" dirty="0" err="1" smtClean="0"/>
              <a:t>tedavi</a:t>
            </a:r>
            <a:r>
              <a:rPr lang="en-US" dirty="0" smtClean="0"/>
              <a:t> </a:t>
            </a:r>
            <a:r>
              <a:rPr lang="en-US" dirty="0" err="1" smtClean="0"/>
              <a:t>etmek</a:t>
            </a:r>
            <a:endParaRPr lang="en-US" dirty="0"/>
          </a:p>
        </p:txBody>
      </p:sp>
    </p:spTree>
    <p:extLst>
      <p:ext uri="{BB962C8B-B14F-4D97-AF65-F5344CB8AC3E}">
        <p14:creationId xmlns:p14="http://schemas.microsoft.com/office/powerpoint/2010/main" val="396575932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800" dirty="0" smtClean="0"/>
              <a:t>Cochrane Library</a:t>
            </a:r>
            <a:endParaRPr lang="en-US" sz="2800" dirty="0"/>
          </a:p>
        </p:txBody>
      </p:sp>
      <p:pic>
        <p:nvPicPr>
          <p:cNvPr id="4" name="Content Placeholder 3" descr="Adsız.tiff"/>
          <p:cNvPicPr>
            <a:picLocks noGrp="1" noChangeAspect="1"/>
          </p:cNvPicPr>
          <p:nvPr>
            <p:ph idx="1"/>
          </p:nvPr>
        </p:nvPicPr>
        <p:blipFill rotWithShape="1">
          <a:blip r:embed="rId2">
            <a:extLst>
              <a:ext uri="{28A0092B-C50C-407E-A947-70E740481C1C}">
                <a14:useLocalDpi xmlns:a14="http://schemas.microsoft.com/office/drawing/2010/main" val="0"/>
              </a:ext>
            </a:extLst>
          </a:blip>
          <a:srcRect t="-26637" r="-1" b="-18152"/>
          <a:stretch/>
        </p:blipFill>
        <p:spPr>
          <a:xfrm>
            <a:off x="0" y="760774"/>
            <a:ext cx="9144000" cy="5257800"/>
          </a:xfrm>
        </p:spPr>
      </p:pic>
    </p:spTree>
    <p:extLst>
      <p:ext uri="{BB962C8B-B14F-4D97-AF65-F5344CB8AC3E}">
        <p14:creationId xmlns:p14="http://schemas.microsoft.com/office/powerpoint/2010/main" val="1228148447"/>
      </p:ext>
    </p:extLst>
  </p:cSld>
  <p:clrMapOvr>
    <a:masterClrMapping/>
  </p:clrMapOvr>
  <p:timing>
    <p:tnLst>
      <p:par>
        <p:cTn xmlns:p14="http://schemas.microsoft.com/office/powerpoint/2010/mai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74033"/>
            <a:ext cx="8229600" cy="990600"/>
          </a:xfrm>
        </p:spPr>
        <p:txBody>
          <a:bodyPr>
            <a:normAutofit/>
          </a:bodyPr>
          <a:lstStyle/>
          <a:p>
            <a:r>
              <a:rPr lang="en-US" sz="3200" dirty="0" err="1" smtClean="0"/>
              <a:t>İnfertil</a:t>
            </a:r>
            <a:r>
              <a:rPr lang="en-US" sz="3200" dirty="0" smtClean="0"/>
              <a:t> hasta</a:t>
            </a:r>
            <a:endParaRPr lang="en-US" sz="3200" dirty="0"/>
          </a:p>
        </p:txBody>
      </p:sp>
      <p:graphicFrame>
        <p:nvGraphicFramePr>
          <p:cNvPr id="5" name="Content Placeholder 4"/>
          <p:cNvGraphicFramePr>
            <a:graphicFrameLocks noGrp="1"/>
          </p:cNvGraphicFramePr>
          <p:nvPr>
            <p:ph idx="1"/>
            <p:extLst>
              <p:ext uri="{D42A27DB-BD31-4B8C-83A1-F6EECF244321}">
                <p14:modId xmlns:p14="http://schemas.microsoft.com/office/powerpoint/2010/main" val="2994211277"/>
              </p:ext>
            </p:extLst>
          </p:nvPr>
        </p:nvGraphicFramePr>
        <p:xfrm>
          <a:off x="457200" y="972969"/>
          <a:ext cx="8229600" cy="5766632"/>
        </p:xfrm>
        <a:graphic>
          <a:graphicData uri="http://schemas.openxmlformats.org/drawingml/2006/table">
            <a:tbl>
              <a:tblPr firstRow="1" bandRow="1">
                <a:tableStyleId>{5C22544A-7EE6-4342-B048-85BDC9FD1C3A}</a:tableStyleId>
              </a:tblPr>
              <a:tblGrid>
                <a:gridCol w="2743200"/>
                <a:gridCol w="2743200"/>
                <a:gridCol w="2743200"/>
              </a:tblGrid>
              <a:tr h="475624">
                <a:tc>
                  <a:txBody>
                    <a:bodyPr/>
                    <a:lstStyle/>
                    <a:p>
                      <a:endParaRPr lang="en-US" dirty="0"/>
                    </a:p>
                  </a:txBody>
                  <a:tcPr/>
                </a:tc>
                <a:tc>
                  <a:txBody>
                    <a:bodyPr/>
                    <a:lstStyle/>
                    <a:p>
                      <a:pPr algn="ctr"/>
                      <a:r>
                        <a:rPr lang="en-US" dirty="0" err="1" smtClean="0"/>
                        <a:t>Cerrahi</a:t>
                      </a:r>
                      <a:endParaRPr lang="en-US" dirty="0"/>
                    </a:p>
                  </a:txBody>
                  <a:tcPr/>
                </a:tc>
                <a:tc>
                  <a:txBody>
                    <a:bodyPr/>
                    <a:lstStyle/>
                    <a:p>
                      <a:pPr algn="ctr"/>
                      <a:r>
                        <a:rPr lang="en-US" dirty="0" smtClean="0"/>
                        <a:t>IVF</a:t>
                      </a:r>
                      <a:endParaRPr lang="en-US" dirty="0"/>
                    </a:p>
                  </a:txBody>
                  <a:tcPr/>
                </a:tc>
              </a:tr>
              <a:tr h="718329">
                <a:tc>
                  <a:txBody>
                    <a:bodyPr/>
                    <a:lstStyle/>
                    <a:p>
                      <a:r>
                        <a:rPr lang="en-US" dirty="0" err="1" smtClean="0"/>
                        <a:t>Endometriozis</a:t>
                      </a:r>
                      <a:r>
                        <a:rPr lang="en-US" dirty="0" smtClean="0"/>
                        <a:t> </a:t>
                      </a:r>
                      <a:r>
                        <a:rPr lang="en-US" dirty="0" err="1" smtClean="0"/>
                        <a:t>cerrahisi</a:t>
                      </a:r>
                      <a:r>
                        <a:rPr lang="en-US" dirty="0" smtClean="0"/>
                        <a:t> </a:t>
                      </a:r>
                      <a:r>
                        <a:rPr lang="en-US" dirty="0" err="1" smtClean="0"/>
                        <a:t>öyküsü</a:t>
                      </a:r>
                      <a:endParaRPr lang="en-US" dirty="0"/>
                    </a:p>
                  </a:txBody>
                  <a:tcPr/>
                </a:tc>
                <a:tc>
                  <a:txBody>
                    <a:bodyPr/>
                    <a:lstStyle/>
                    <a:p>
                      <a:pPr algn="ctr"/>
                      <a:r>
                        <a:rPr lang="en-US" dirty="0" smtClean="0"/>
                        <a:t>-</a:t>
                      </a:r>
                      <a:endParaRPr lang="en-US" dirty="0"/>
                    </a:p>
                  </a:txBody>
                  <a:tcPr/>
                </a:tc>
                <a:tc>
                  <a:txBody>
                    <a:bodyPr/>
                    <a:lstStyle/>
                    <a:p>
                      <a:pPr algn="ctr"/>
                      <a:r>
                        <a:rPr lang="en-US" dirty="0" smtClean="0"/>
                        <a:t>+</a:t>
                      </a:r>
                      <a:endParaRPr lang="en-US" dirty="0"/>
                    </a:p>
                  </a:txBody>
                  <a:tcPr/>
                </a:tc>
              </a:tr>
              <a:tr h="861411">
                <a:tc>
                  <a:txBody>
                    <a:bodyPr/>
                    <a:lstStyle/>
                    <a:p>
                      <a:r>
                        <a:rPr lang="en-US" dirty="0" err="1" smtClean="0"/>
                        <a:t>Boyut</a:t>
                      </a:r>
                      <a:r>
                        <a:rPr lang="en-US" dirty="0" smtClean="0"/>
                        <a:t> </a:t>
                      </a:r>
                      <a:endParaRPr lang="en-US" dirty="0"/>
                    </a:p>
                  </a:txBody>
                  <a:tcPr/>
                </a:tc>
                <a:tc>
                  <a:txBody>
                    <a:bodyPr/>
                    <a:lstStyle/>
                    <a:p>
                      <a:pPr algn="ctr"/>
                      <a:r>
                        <a:rPr lang="en-US" dirty="0" smtClean="0"/>
                        <a:t>+</a:t>
                      </a:r>
                    </a:p>
                    <a:p>
                      <a:pPr algn="ctr"/>
                      <a:r>
                        <a:rPr lang="en-US" dirty="0" smtClean="0"/>
                        <a:t>(&gt; 3 cm; ESHRE Guideline -  ???)</a:t>
                      </a:r>
                      <a:endParaRPr lang="en-US" dirty="0"/>
                    </a:p>
                  </a:txBody>
                  <a:tcPr/>
                </a:tc>
                <a:tc>
                  <a:txBody>
                    <a:bodyPr/>
                    <a:lstStyle/>
                    <a:p>
                      <a:pPr algn="ctr"/>
                      <a:r>
                        <a:rPr lang="en-US" dirty="0" smtClean="0"/>
                        <a:t>-</a:t>
                      </a:r>
                      <a:endParaRPr lang="en-US" dirty="0"/>
                    </a:p>
                  </a:txBody>
                  <a:tcPr/>
                </a:tc>
              </a:tr>
              <a:tr h="602988">
                <a:tc>
                  <a:txBody>
                    <a:bodyPr/>
                    <a:lstStyle/>
                    <a:p>
                      <a:r>
                        <a:rPr lang="en-US" dirty="0" err="1" smtClean="0"/>
                        <a:t>Şüpheli</a:t>
                      </a:r>
                      <a:r>
                        <a:rPr lang="en-US" dirty="0" smtClean="0"/>
                        <a:t> </a:t>
                      </a:r>
                      <a:r>
                        <a:rPr lang="en-US" dirty="0" err="1" smtClean="0"/>
                        <a:t>sonografi</a:t>
                      </a:r>
                      <a:r>
                        <a:rPr lang="en-US" dirty="0" smtClean="0"/>
                        <a:t> </a:t>
                      </a:r>
                      <a:r>
                        <a:rPr lang="en-US" dirty="0" err="1" smtClean="0"/>
                        <a:t>bulgusu</a:t>
                      </a:r>
                      <a:r>
                        <a:rPr lang="en-US" dirty="0" smtClean="0"/>
                        <a:t> </a:t>
                      </a:r>
                      <a:endParaRPr lang="en-US" dirty="0"/>
                    </a:p>
                  </a:txBody>
                  <a:tcPr/>
                </a:tc>
                <a:tc>
                  <a:txBody>
                    <a:bodyPr/>
                    <a:lstStyle/>
                    <a:p>
                      <a:pPr algn="ctr"/>
                      <a:r>
                        <a:rPr lang="en-US" dirty="0" smtClean="0"/>
                        <a:t>+</a:t>
                      </a:r>
                      <a:endParaRPr lang="en-US" dirty="0"/>
                    </a:p>
                  </a:txBody>
                  <a:tcPr/>
                </a:tc>
                <a:tc>
                  <a:txBody>
                    <a:bodyPr/>
                    <a:lstStyle/>
                    <a:p>
                      <a:pPr algn="ctr"/>
                      <a:r>
                        <a:rPr lang="en-US" dirty="0" smtClean="0"/>
                        <a:t>-</a:t>
                      </a:r>
                      <a:endParaRPr lang="en-US" dirty="0"/>
                    </a:p>
                  </a:txBody>
                  <a:tcPr/>
                </a:tc>
              </a:tr>
              <a:tr h="475624">
                <a:tc>
                  <a:txBody>
                    <a:bodyPr/>
                    <a:lstStyle/>
                    <a:p>
                      <a:r>
                        <a:rPr lang="en-US" dirty="0" err="1" smtClean="0"/>
                        <a:t>Bilateralite</a:t>
                      </a:r>
                      <a:endParaRPr lang="en-US" dirty="0"/>
                    </a:p>
                  </a:txBody>
                  <a:tcPr/>
                </a:tc>
                <a:tc>
                  <a:txBody>
                    <a:bodyPr/>
                    <a:lstStyle/>
                    <a:p>
                      <a:pPr algn="ctr"/>
                      <a:r>
                        <a:rPr lang="en-US" dirty="0" smtClean="0"/>
                        <a:t>-</a:t>
                      </a:r>
                      <a:endParaRPr lang="en-US" dirty="0"/>
                    </a:p>
                  </a:txBody>
                  <a:tcPr/>
                </a:tc>
                <a:tc>
                  <a:txBody>
                    <a:bodyPr/>
                    <a:lstStyle/>
                    <a:p>
                      <a:pPr algn="ctr"/>
                      <a:r>
                        <a:rPr lang="en-US" dirty="0" smtClean="0"/>
                        <a:t>+</a:t>
                      </a:r>
                      <a:endParaRPr lang="en-US" dirty="0"/>
                    </a:p>
                  </a:txBody>
                  <a:tcPr/>
                </a:tc>
              </a:tr>
              <a:tr h="475624">
                <a:tc>
                  <a:txBody>
                    <a:bodyPr/>
                    <a:lstStyle/>
                    <a:p>
                      <a:r>
                        <a:rPr lang="en-US" dirty="0" err="1" smtClean="0"/>
                        <a:t>Eşilk</a:t>
                      </a:r>
                      <a:r>
                        <a:rPr lang="en-US" dirty="0" smtClean="0"/>
                        <a:t> </a:t>
                      </a:r>
                      <a:r>
                        <a:rPr lang="en-US" dirty="0" err="1" smtClean="0"/>
                        <a:t>eden</a:t>
                      </a:r>
                      <a:r>
                        <a:rPr lang="en-US" dirty="0" smtClean="0"/>
                        <a:t> </a:t>
                      </a:r>
                      <a:r>
                        <a:rPr lang="en-US" dirty="0" err="1" smtClean="0"/>
                        <a:t>ciddi</a:t>
                      </a:r>
                      <a:r>
                        <a:rPr lang="en-US" dirty="0" smtClean="0"/>
                        <a:t> </a:t>
                      </a:r>
                      <a:r>
                        <a:rPr lang="en-US" dirty="0" err="1" smtClean="0"/>
                        <a:t>ağrı</a:t>
                      </a:r>
                      <a:endParaRPr lang="en-US" dirty="0"/>
                    </a:p>
                  </a:txBody>
                  <a:tcPr/>
                </a:tc>
                <a:tc>
                  <a:txBody>
                    <a:bodyPr/>
                    <a:lstStyle/>
                    <a:p>
                      <a:pPr algn="ctr"/>
                      <a:r>
                        <a:rPr lang="en-US" dirty="0" smtClean="0"/>
                        <a:t>+</a:t>
                      </a:r>
                      <a:endParaRPr lang="en-US" dirty="0"/>
                    </a:p>
                  </a:txBody>
                  <a:tcPr/>
                </a:tc>
                <a:tc>
                  <a:txBody>
                    <a:bodyPr/>
                    <a:lstStyle/>
                    <a:p>
                      <a:pPr algn="ctr"/>
                      <a:r>
                        <a:rPr lang="en-US" dirty="0" smtClean="0"/>
                        <a:t>-</a:t>
                      </a:r>
                      <a:endParaRPr lang="en-US" dirty="0"/>
                    </a:p>
                  </a:txBody>
                  <a:tcPr/>
                </a:tc>
              </a:tr>
              <a:tr h="475624">
                <a:tc>
                  <a:txBody>
                    <a:bodyPr/>
                    <a:lstStyle/>
                    <a:p>
                      <a:r>
                        <a:rPr lang="en-US" dirty="0" smtClean="0"/>
                        <a:t>Male</a:t>
                      </a:r>
                      <a:r>
                        <a:rPr lang="en-US" baseline="0" dirty="0" smtClean="0"/>
                        <a:t> </a:t>
                      </a:r>
                      <a:r>
                        <a:rPr lang="en-US" baseline="0" dirty="0" err="1" smtClean="0"/>
                        <a:t>faktör</a:t>
                      </a:r>
                      <a:endParaRPr lang="en-US" dirty="0"/>
                    </a:p>
                  </a:txBody>
                  <a:tcPr/>
                </a:tc>
                <a:tc>
                  <a:txBody>
                    <a:bodyPr/>
                    <a:lstStyle/>
                    <a:p>
                      <a:pPr algn="ctr"/>
                      <a:r>
                        <a:rPr lang="en-US" dirty="0" smtClean="0"/>
                        <a:t>-</a:t>
                      </a:r>
                      <a:endParaRPr lang="en-US" dirty="0"/>
                    </a:p>
                  </a:txBody>
                  <a:tcPr/>
                </a:tc>
                <a:tc>
                  <a:txBody>
                    <a:bodyPr/>
                    <a:lstStyle/>
                    <a:p>
                      <a:pPr algn="ctr"/>
                      <a:r>
                        <a:rPr lang="en-US" dirty="0" smtClean="0"/>
                        <a:t>+</a:t>
                      </a:r>
                      <a:endParaRPr lang="en-US" dirty="0"/>
                    </a:p>
                  </a:txBody>
                  <a:tcPr/>
                </a:tc>
              </a:tr>
              <a:tr h="475624">
                <a:tc>
                  <a:txBody>
                    <a:bodyPr/>
                    <a:lstStyle/>
                    <a:p>
                      <a:r>
                        <a:rPr lang="en-US" dirty="0" err="1" smtClean="0"/>
                        <a:t>İleri</a:t>
                      </a:r>
                      <a:r>
                        <a:rPr lang="en-US" dirty="0" smtClean="0"/>
                        <a:t> </a:t>
                      </a:r>
                      <a:r>
                        <a:rPr lang="en-US" dirty="0" err="1" smtClean="0"/>
                        <a:t>yaş</a:t>
                      </a:r>
                      <a:endParaRPr lang="en-US" dirty="0"/>
                    </a:p>
                  </a:txBody>
                  <a:tcPr/>
                </a:tc>
                <a:tc>
                  <a:txBody>
                    <a:bodyPr/>
                    <a:lstStyle/>
                    <a:p>
                      <a:pPr algn="ctr"/>
                      <a:r>
                        <a:rPr lang="en-US" dirty="0" smtClean="0"/>
                        <a:t>-</a:t>
                      </a:r>
                      <a:endParaRPr lang="en-US" dirty="0"/>
                    </a:p>
                  </a:txBody>
                  <a:tcPr/>
                </a:tc>
                <a:tc>
                  <a:txBody>
                    <a:bodyPr/>
                    <a:lstStyle/>
                    <a:p>
                      <a:pPr algn="ctr"/>
                      <a:r>
                        <a:rPr lang="en-US" dirty="0" smtClean="0"/>
                        <a:t>+</a:t>
                      </a:r>
                      <a:endParaRPr lang="en-US" dirty="0"/>
                    </a:p>
                  </a:txBody>
                  <a:tcPr/>
                </a:tc>
              </a:tr>
              <a:tr h="475624">
                <a:tc>
                  <a:txBody>
                    <a:bodyPr/>
                    <a:lstStyle/>
                    <a:p>
                      <a:r>
                        <a:rPr lang="en-US" dirty="0" err="1" smtClean="0"/>
                        <a:t>Azalmış</a:t>
                      </a:r>
                      <a:r>
                        <a:rPr lang="en-US" dirty="0" smtClean="0"/>
                        <a:t> over </a:t>
                      </a:r>
                      <a:r>
                        <a:rPr lang="en-US" dirty="0" err="1" smtClean="0"/>
                        <a:t>rezervi</a:t>
                      </a:r>
                      <a:endParaRPr lang="en-US" dirty="0"/>
                    </a:p>
                  </a:txBody>
                  <a:tcPr/>
                </a:tc>
                <a:tc>
                  <a:txBody>
                    <a:bodyPr/>
                    <a:lstStyle/>
                    <a:p>
                      <a:pPr algn="ctr"/>
                      <a:r>
                        <a:rPr lang="en-US" dirty="0" smtClean="0"/>
                        <a:t>-</a:t>
                      </a:r>
                      <a:endParaRPr lang="en-US" dirty="0"/>
                    </a:p>
                  </a:txBody>
                  <a:tcPr/>
                </a:tc>
                <a:tc>
                  <a:txBody>
                    <a:bodyPr/>
                    <a:lstStyle/>
                    <a:p>
                      <a:pPr algn="ctr"/>
                      <a:r>
                        <a:rPr lang="en-US" dirty="0" smtClean="0"/>
                        <a:t>+</a:t>
                      </a:r>
                      <a:endParaRPr lang="en-US" dirty="0"/>
                    </a:p>
                  </a:txBody>
                  <a:tcPr/>
                </a:tc>
              </a:tr>
              <a:tr h="602988">
                <a:tc>
                  <a:txBody>
                    <a:bodyPr/>
                    <a:lstStyle/>
                    <a:p>
                      <a:r>
                        <a:rPr lang="en-US" dirty="0" err="1" smtClean="0"/>
                        <a:t>Sosyal</a:t>
                      </a:r>
                      <a:r>
                        <a:rPr lang="en-US" dirty="0" smtClean="0"/>
                        <a:t> </a:t>
                      </a:r>
                      <a:r>
                        <a:rPr lang="en-US" dirty="0" err="1" smtClean="0"/>
                        <a:t>neden</a:t>
                      </a:r>
                      <a:r>
                        <a:rPr lang="en-US" dirty="0" smtClean="0"/>
                        <a:t> – time to pregnancy</a:t>
                      </a:r>
                      <a:endParaRPr lang="en-US" dirty="0"/>
                    </a:p>
                  </a:txBody>
                  <a:tcPr/>
                </a:tc>
                <a:tc>
                  <a:txBody>
                    <a:bodyPr/>
                    <a:lstStyle/>
                    <a:p>
                      <a:pPr algn="ctr"/>
                      <a:r>
                        <a:rPr lang="en-US" dirty="0" smtClean="0"/>
                        <a:t>-</a:t>
                      </a:r>
                      <a:endParaRPr lang="en-US" dirty="0"/>
                    </a:p>
                  </a:txBody>
                  <a:tcPr/>
                </a:tc>
                <a:tc>
                  <a:txBody>
                    <a:bodyPr/>
                    <a:lstStyle/>
                    <a:p>
                      <a:pPr algn="ctr"/>
                      <a:r>
                        <a:rPr lang="en-US" dirty="0" smtClean="0"/>
                        <a:t>+</a:t>
                      </a:r>
                      <a:endParaRPr lang="en-US" dirty="0"/>
                    </a:p>
                  </a:txBody>
                  <a:tcPr/>
                </a:tc>
              </a:tr>
            </a:tbl>
          </a:graphicData>
        </a:graphic>
      </p:graphicFrame>
    </p:spTree>
    <p:extLst>
      <p:ext uri="{BB962C8B-B14F-4D97-AF65-F5344CB8AC3E}">
        <p14:creationId xmlns:p14="http://schemas.microsoft.com/office/powerpoint/2010/main" val="2202461235"/>
      </p:ext>
    </p:extLst>
  </p:cSld>
  <p:clrMapOvr>
    <a:masterClrMapping/>
  </p:clrMapOvr>
  <p:timing>
    <p:tnLst>
      <p:par>
        <p:cTn xmlns:p14="http://schemas.microsoft.com/office/powerpoint/2010/mai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descr="Adsız.tiff"/>
          <p:cNvPicPr>
            <a:picLocks noGrp="1" noChangeAspect="1"/>
          </p:cNvPicPr>
          <p:nvPr>
            <p:ph idx="1"/>
          </p:nvPr>
        </p:nvPicPr>
        <p:blipFill>
          <a:blip r:embed="rId2">
            <a:extLst>
              <a:ext uri="{28A0092B-C50C-407E-A947-70E740481C1C}">
                <a14:useLocalDpi xmlns:a14="http://schemas.microsoft.com/office/drawing/2010/main" val="0"/>
              </a:ext>
            </a:extLst>
          </a:blip>
          <a:srcRect t="-15100" b="-15100"/>
          <a:stretch>
            <a:fillRect/>
          </a:stretch>
        </p:blipFill>
        <p:spPr/>
      </p:pic>
    </p:spTree>
    <p:extLst>
      <p:ext uri="{BB962C8B-B14F-4D97-AF65-F5344CB8AC3E}">
        <p14:creationId xmlns:p14="http://schemas.microsoft.com/office/powerpoint/2010/main" val="3359945616"/>
      </p:ext>
    </p:extLst>
  </p:cSld>
  <p:clrMapOvr>
    <a:masterClrMapping/>
  </p:clrMapOvr>
  <p:timing>
    <p:tnLst>
      <p:par>
        <p:cTn xmlns:p14="http://schemas.microsoft.com/office/powerpoint/2010/mai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descr="Adsız.tiff"/>
          <p:cNvPicPr>
            <a:picLocks noGrp="1" noChangeAspect="1"/>
          </p:cNvPicPr>
          <p:nvPr>
            <p:ph idx="1"/>
          </p:nvPr>
        </p:nvPicPr>
        <p:blipFill>
          <a:blip r:embed="rId3">
            <a:extLst>
              <a:ext uri="{28A0092B-C50C-407E-A947-70E740481C1C}">
                <a14:useLocalDpi xmlns:a14="http://schemas.microsoft.com/office/drawing/2010/main" val="0"/>
              </a:ext>
            </a:extLst>
          </a:blip>
          <a:srcRect t="-15505" b="-15505"/>
          <a:stretch>
            <a:fillRect/>
          </a:stretch>
        </p:blipFill>
        <p:spPr/>
      </p:pic>
    </p:spTree>
    <p:extLst>
      <p:ext uri="{BB962C8B-B14F-4D97-AF65-F5344CB8AC3E}">
        <p14:creationId xmlns:p14="http://schemas.microsoft.com/office/powerpoint/2010/main" val="3612925199"/>
      </p:ext>
    </p:extLst>
  </p:cSld>
  <p:clrMapOvr>
    <a:masterClrMapping/>
  </p:clrMapOvr>
  <p:timing>
    <p:tnLst>
      <p:par>
        <p:cTn xmlns:p14="http://schemas.microsoft.com/office/powerpoint/2010/mai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800" dirty="0" err="1" smtClean="0"/>
              <a:t>Endometriomaların</a:t>
            </a:r>
            <a:r>
              <a:rPr lang="en-US" sz="2800" dirty="0" smtClean="0"/>
              <a:t> </a:t>
            </a:r>
            <a:r>
              <a:rPr lang="en-US" sz="2800" dirty="0" err="1" smtClean="0"/>
              <a:t>varlığı</a:t>
            </a:r>
            <a:r>
              <a:rPr lang="en-US" sz="2800" dirty="0" smtClean="0"/>
              <a:t>, </a:t>
            </a:r>
            <a:r>
              <a:rPr lang="en-US" sz="2800" dirty="0" err="1" smtClean="0"/>
              <a:t>çaplarına</a:t>
            </a:r>
            <a:r>
              <a:rPr lang="en-US" sz="2800" dirty="0" smtClean="0"/>
              <a:t> </a:t>
            </a:r>
            <a:r>
              <a:rPr lang="en-US" sz="2800" dirty="0" err="1" smtClean="0"/>
              <a:t>bağlı</a:t>
            </a:r>
            <a:r>
              <a:rPr lang="en-US" sz="2800" dirty="0" smtClean="0"/>
              <a:t> </a:t>
            </a:r>
            <a:r>
              <a:rPr lang="en-US" sz="2800" dirty="0" err="1" smtClean="0"/>
              <a:t>olmaksızın</a:t>
            </a:r>
            <a:r>
              <a:rPr lang="en-US" sz="2800" dirty="0" smtClean="0"/>
              <a:t> IVF </a:t>
            </a:r>
            <a:r>
              <a:rPr lang="en-US" sz="2800" dirty="0" err="1" smtClean="0"/>
              <a:t>sonuçlarını</a:t>
            </a:r>
            <a:r>
              <a:rPr lang="en-US" sz="2800" dirty="0" smtClean="0"/>
              <a:t> </a:t>
            </a:r>
            <a:r>
              <a:rPr lang="en-US" sz="2800" dirty="0" err="1" smtClean="0"/>
              <a:t>etkilemiyor</a:t>
            </a:r>
            <a:r>
              <a:rPr lang="en-US" sz="2800" dirty="0" smtClean="0"/>
              <a:t> !</a:t>
            </a:r>
            <a:endParaRPr lang="en-US" sz="2800" dirty="0"/>
          </a:p>
        </p:txBody>
      </p:sp>
      <p:sp>
        <p:nvSpPr>
          <p:cNvPr id="3" name="Content Placeholder 2"/>
          <p:cNvSpPr>
            <a:spLocks noGrp="1"/>
          </p:cNvSpPr>
          <p:nvPr>
            <p:ph idx="1"/>
          </p:nvPr>
        </p:nvSpPr>
        <p:spPr/>
        <p:txBody>
          <a:bodyPr>
            <a:normAutofit fontScale="92500" lnSpcReduction="20000"/>
          </a:bodyPr>
          <a:lstStyle/>
          <a:p>
            <a:r>
              <a:rPr lang="en-US" dirty="0" err="1" smtClean="0"/>
              <a:t>Endometrioma</a:t>
            </a:r>
            <a:r>
              <a:rPr lang="en-US" dirty="0" smtClean="0"/>
              <a:t> </a:t>
            </a:r>
            <a:r>
              <a:rPr lang="en-US" dirty="0" err="1" smtClean="0"/>
              <a:t>çapına</a:t>
            </a:r>
            <a:r>
              <a:rPr lang="en-US" dirty="0" smtClean="0"/>
              <a:t> </a:t>
            </a:r>
            <a:r>
              <a:rPr lang="en-US" dirty="0" err="1" smtClean="0"/>
              <a:t>bağlı</a:t>
            </a:r>
            <a:r>
              <a:rPr lang="en-US" dirty="0" smtClean="0"/>
              <a:t> </a:t>
            </a:r>
            <a:r>
              <a:rPr lang="en-US" dirty="0" err="1" smtClean="0"/>
              <a:t>olmaksızın</a:t>
            </a:r>
            <a:r>
              <a:rPr lang="en-US" dirty="0" smtClean="0"/>
              <a:t>, </a:t>
            </a:r>
            <a:r>
              <a:rPr lang="en-US" dirty="0" err="1" smtClean="0"/>
              <a:t>endometrioma</a:t>
            </a:r>
            <a:r>
              <a:rPr lang="en-US" dirty="0" smtClean="0"/>
              <a:t> </a:t>
            </a:r>
            <a:r>
              <a:rPr lang="en-US" dirty="0" err="1" smtClean="0"/>
              <a:t>olan</a:t>
            </a:r>
            <a:r>
              <a:rPr lang="en-US" dirty="0" smtClean="0"/>
              <a:t> </a:t>
            </a:r>
            <a:r>
              <a:rPr lang="en-US" dirty="0" err="1" smtClean="0"/>
              <a:t>ve</a:t>
            </a:r>
            <a:r>
              <a:rPr lang="en-US" dirty="0" smtClean="0"/>
              <a:t> </a:t>
            </a:r>
            <a:r>
              <a:rPr lang="en-US" dirty="0" err="1" smtClean="0"/>
              <a:t>olmayan</a:t>
            </a:r>
            <a:r>
              <a:rPr lang="en-US" dirty="0" smtClean="0"/>
              <a:t> over </a:t>
            </a:r>
            <a:r>
              <a:rPr lang="en-US" dirty="0" err="1" smtClean="0"/>
              <a:t>arasında</a:t>
            </a:r>
            <a:r>
              <a:rPr lang="en-US" dirty="0" smtClean="0"/>
              <a:t> </a:t>
            </a:r>
            <a:r>
              <a:rPr lang="en-US" dirty="0" err="1" smtClean="0"/>
              <a:t>toplanan</a:t>
            </a:r>
            <a:r>
              <a:rPr lang="en-US" dirty="0" smtClean="0"/>
              <a:t> </a:t>
            </a:r>
            <a:r>
              <a:rPr lang="en-US" dirty="0" err="1" smtClean="0"/>
              <a:t>oosit</a:t>
            </a:r>
            <a:r>
              <a:rPr lang="en-US" dirty="0" smtClean="0"/>
              <a:t> </a:t>
            </a:r>
            <a:r>
              <a:rPr lang="en-US" dirty="0" err="1" smtClean="0"/>
              <a:t>sayıları</a:t>
            </a:r>
            <a:r>
              <a:rPr lang="en-US" dirty="0" smtClean="0"/>
              <a:t> </a:t>
            </a:r>
            <a:r>
              <a:rPr lang="en-US" dirty="0" err="1" smtClean="0"/>
              <a:t>açısından</a:t>
            </a:r>
            <a:r>
              <a:rPr lang="en-US" dirty="0" smtClean="0"/>
              <a:t> </a:t>
            </a:r>
            <a:r>
              <a:rPr lang="en-US" dirty="0" err="1" smtClean="0"/>
              <a:t>fark</a:t>
            </a:r>
            <a:r>
              <a:rPr lang="en-US" dirty="0" smtClean="0"/>
              <a:t> </a:t>
            </a:r>
            <a:r>
              <a:rPr lang="en-US" dirty="0" err="1" smtClean="0"/>
              <a:t>yok</a:t>
            </a:r>
            <a:endParaRPr lang="en-US" dirty="0" smtClean="0"/>
          </a:p>
          <a:p>
            <a:pPr marL="0" indent="0">
              <a:buNone/>
            </a:pPr>
            <a:r>
              <a:rPr lang="en-US" dirty="0"/>
              <a:t>	</a:t>
            </a:r>
            <a:endParaRPr lang="en-US" dirty="0" smtClean="0"/>
          </a:p>
          <a:p>
            <a:r>
              <a:rPr lang="en-US" dirty="0" err="1" smtClean="0"/>
              <a:t>Endometrioma</a:t>
            </a:r>
            <a:r>
              <a:rPr lang="en-US" dirty="0" smtClean="0"/>
              <a:t> </a:t>
            </a:r>
            <a:r>
              <a:rPr lang="en-US" dirty="0" err="1" smtClean="0"/>
              <a:t>boyutu</a:t>
            </a:r>
            <a:r>
              <a:rPr lang="en-US" dirty="0" smtClean="0"/>
              <a:t> </a:t>
            </a:r>
            <a:r>
              <a:rPr lang="en-US" dirty="0" err="1" smtClean="0"/>
              <a:t>ve</a:t>
            </a:r>
            <a:r>
              <a:rPr lang="en-US" dirty="0" smtClean="0"/>
              <a:t> </a:t>
            </a:r>
            <a:r>
              <a:rPr lang="en-US" dirty="0" err="1" smtClean="0"/>
              <a:t>toplanan</a:t>
            </a:r>
            <a:r>
              <a:rPr lang="en-US" dirty="0" smtClean="0"/>
              <a:t> </a:t>
            </a:r>
            <a:r>
              <a:rPr lang="en-US" dirty="0" err="1" smtClean="0"/>
              <a:t>oosit</a:t>
            </a:r>
            <a:r>
              <a:rPr lang="en-US" dirty="0" smtClean="0"/>
              <a:t> </a:t>
            </a:r>
            <a:r>
              <a:rPr lang="en-US" dirty="0" err="1" smtClean="0"/>
              <a:t>sayıları</a:t>
            </a:r>
            <a:r>
              <a:rPr lang="en-US" dirty="0" smtClean="0"/>
              <a:t> </a:t>
            </a:r>
            <a:r>
              <a:rPr lang="en-US" dirty="0" err="1" smtClean="0"/>
              <a:t>arasında</a:t>
            </a:r>
            <a:r>
              <a:rPr lang="en-US" dirty="0" smtClean="0"/>
              <a:t> da </a:t>
            </a:r>
            <a:r>
              <a:rPr lang="en-US" dirty="0" err="1" smtClean="0"/>
              <a:t>bir</a:t>
            </a:r>
            <a:r>
              <a:rPr lang="en-US" dirty="0" smtClean="0"/>
              <a:t> </a:t>
            </a:r>
            <a:r>
              <a:rPr lang="en-US" dirty="0" err="1" smtClean="0"/>
              <a:t>korelasyon</a:t>
            </a:r>
            <a:r>
              <a:rPr lang="en-US" dirty="0" smtClean="0"/>
              <a:t> </a:t>
            </a:r>
            <a:r>
              <a:rPr lang="en-US" dirty="0" err="1" smtClean="0"/>
              <a:t>mevcut</a:t>
            </a:r>
            <a:r>
              <a:rPr lang="en-US" dirty="0" smtClean="0"/>
              <a:t> </a:t>
            </a:r>
            <a:r>
              <a:rPr lang="en-US" dirty="0" err="1" smtClean="0"/>
              <a:t>değil</a:t>
            </a:r>
            <a:r>
              <a:rPr lang="en-US" dirty="0" smtClean="0"/>
              <a:t> </a:t>
            </a:r>
          </a:p>
          <a:p>
            <a:endParaRPr lang="en-US" dirty="0"/>
          </a:p>
          <a:p>
            <a:r>
              <a:rPr lang="en-US" dirty="0" err="1" smtClean="0"/>
              <a:t>Tutulmuş</a:t>
            </a:r>
            <a:r>
              <a:rPr lang="en-US" dirty="0" smtClean="0"/>
              <a:t> </a:t>
            </a:r>
            <a:r>
              <a:rPr lang="en-US" dirty="0" err="1" smtClean="0"/>
              <a:t>overdeki</a:t>
            </a:r>
            <a:r>
              <a:rPr lang="en-US" dirty="0" smtClean="0"/>
              <a:t> </a:t>
            </a:r>
            <a:r>
              <a:rPr lang="en-US" dirty="0" err="1" smtClean="0"/>
              <a:t>kistlerin</a:t>
            </a:r>
            <a:r>
              <a:rPr lang="en-US" dirty="0" smtClean="0"/>
              <a:t> </a:t>
            </a:r>
            <a:r>
              <a:rPr lang="en-US" dirty="0" err="1" smtClean="0"/>
              <a:t>sayısı</a:t>
            </a:r>
            <a:r>
              <a:rPr lang="en-US" dirty="0" smtClean="0"/>
              <a:t>, </a:t>
            </a:r>
            <a:r>
              <a:rPr lang="en-US" dirty="0" err="1" smtClean="0"/>
              <a:t>toplanan</a:t>
            </a:r>
            <a:r>
              <a:rPr lang="en-US" dirty="0" smtClean="0"/>
              <a:t> </a:t>
            </a:r>
            <a:r>
              <a:rPr lang="en-US" dirty="0" err="1" smtClean="0"/>
              <a:t>yumurta</a:t>
            </a:r>
            <a:r>
              <a:rPr lang="en-US" dirty="0" smtClean="0"/>
              <a:t> </a:t>
            </a:r>
            <a:r>
              <a:rPr lang="en-US" dirty="0" err="1" smtClean="0"/>
              <a:t>sayısını</a:t>
            </a:r>
            <a:r>
              <a:rPr lang="en-US" dirty="0" smtClean="0"/>
              <a:t> </a:t>
            </a:r>
            <a:r>
              <a:rPr lang="en-US" dirty="0" err="1" smtClean="0"/>
              <a:t>etkilemiyor</a:t>
            </a:r>
            <a:endParaRPr lang="en-US" dirty="0" smtClean="0"/>
          </a:p>
          <a:p>
            <a:endParaRPr lang="en-US" dirty="0" smtClean="0"/>
          </a:p>
          <a:p>
            <a:r>
              <a:rPr lang="en-US" dirty="0" err="1" smtClean="0"/>
              <a:t>Endometriomaları</a:t>
            </a:r>
            <a:r>
              <a:rPr lang="en-US" dirty="0" smtClean="0"/>
              <a:t> </a:t>
            </a:r>
            <a:r>
              <a:rPr lang="en-US" dirty="0" err="1" smtClean="0"/>
              <a:t>varlığı</a:t>
            </a:r>
            <a:r>
              <a:rPr lang="en-US" dirty="0" smtClean="0"/>
              <a:t> </a:t>
            </a:r>
            <a:r>
              <a:rPr lang="en-US" dirty="0" err="1" smtClean="0"/>
              <a:t>ve</a:t>
            </a:r>
            <a:r>
              <a:rPr lang="en-US" dirty="0" smtClean="0"/>
              <a:t> </a:t>
            </a:r>
            <a:r>
              <a:rPr lang="en-US" dirty="0" err="1" smtClean="0"/>
              <a:t>boyutları</a:t>
            </a:r>
            <a:r>
              <a:rPr lang="en-US" dirty="0" smtClean="0"/>
              <a:t>, IVF </a:t>
            </a:r>
            <a:r>
              <a:rPr lang="en-US" dirty="0" err="1" smtClean="0"/>
              <a:t>sonuçlarını</a:t>
            </a:r>
            <a:r>
              <a:rPr lang="en-US" dirty="0" smtClean="0"/>
              <a:t> </a:t>
            </a:r>
            <a:r>
              <a:rPr lang="en-US" dirty="0" err="1" smtClean="0"/>
              <a:t>etkilemiyor</a:t>
            </a:r>
            <a:endParaRPr lang="en-US" dirty="0"/>
          </a:p>
          <a:p>
            <a:endParaRPr lang="en-US" dirty="0" smtClean="0"/>
          </a:p>
          <a:p>
            <a:pPr marL="0" indent="0">
              <a:buNone/>
            </a:pPr>
            <a:r>
              <a:rPr lang="en-US" dirty="0"/>
              <a:t>	</a:t>
            </a:r>
            <a:r>
              <a:rPr lang="en-US" dirty="0" smtClean="0"/>
              <a:t>		</a:t>
            </a:r>
            <a:r>
              <a:rPr lang="en-US" i="1" dirty="0" err="1" smtClean="0"/>
              <a:t>Almog</a:t>
            </a:r>
            <a:r>
              <a:rPr lang="en-US" i="1" dirty="0" smtClean="0"/>
              <a:t> B, FS 2011</a:t>
            </a:r>
            <a:endParaRPr lang="en-US" dirty="0" smtClean="0"/>
          </a:p>
          <a:p>
            <a:pPr marL="0" indent="0">
              <a:buNone/>
            </a:pPr>
            <a:r>
              <a:rPr lang="en-US" dirty="0"/>
              <a:t>	</a:t>
            </a:r>
            <a:r>
              <a:rPr lang="en-US" dirty="0" smtClean="0"/>
              <a:t>			</a:t>
            </a:r>
            <a:endParaRPr lang="en-US" dirty="0"/>
          </a:p>
          <a:p>
            <a:endParaRPr lang="en-US" dirty="0"/>
          </a:p>
        </p:txBody>
      </p:sp>
    </p:spTree>
    <p:extLst>
      <p:ext uri="{BB962C8B-B14F-4D97-AF65-F5344CB8AC3E}">
        <p14:creationId xmlns:p14="http://schemas.microsoft.com/office/powerpoint/2010/main" val="325836342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descr="Adsız.tiff"/>
          <p:cNvPicPr>
            <a:picLocks noGrp="1" noChangeAspect="1"/>
          </p:cNvPicPr>
          <p:nvPr>
            <p:ph idx="1"/>
          </p:nvPr>
        </p:nvPicPr>
        <p:blipFill>
          <a:blip r:embed="rId2">
            <a:extLst>
              <a:ext uri="{28A0092B-C50C-407E-A947-70E740481C1C}">
                <a14:useLocalDpi xmlns:a14="http://schemas.microsoft.com/office/drawing/2010/main" val="0"/>
              </a:ext>
            </a:extLst>
          </a:blip>
          <a:srcRect t="-25175" b="-25175"/>
          <a:stretch>
            <a:fillRect/>
          </a:stretch>
        </p:blipFill>
        <p:spPr/>
      </p:pic>
    </p:spTree>
    <p:extLst>
      <p:ext uri="{BB962C8B-B14F-4D97-AF65-F5344CB8AC3E}">
        <p14:creationId xmlns:p14="http://schemas.microsoft.com/office/powerpoint/2010/main" val="4219334717"/>
      </p:ext>
    </p:extLst>
  </p:cSld>
  <p:clrMapOvr>
    <a:masterClrMapping/>
  </p:clrMapOvr>
  <p:timing>
    <p:tnLst>
      <p:par>
        <p:cTn xmlns:p14="http://schemas.microsoft.com/office/powerpoint/2010/mai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Boyut</a:t>
            </a:r>
            <a:r>
              <a:rPr lang="en-US" dirty="0" smtClean="0"/>
              <a:t> ?</a:t>
            </a:r>
            <a:endParaRPr lang="en-US" dirty="0"/>
          </a:p>
        </p:txBody>
      </p:sp>
      <p:pic>
        <p:nvPicPr>
          <p:cNvPr id="4" name="Content Placeholder 3" descr="Adsız.tiff"/>
          <p:cNvPicPr>
            <a:picLocks noGrp="1" noChangeAspect="1"/>
          </p:cNvPicPr>
          <p:nvPr>
            <p:ph idx="1"/>
          </p:nvPr>
        </p:nvPicPr>
        <p:blipFill>
          <a:blip r:embed="rId3">
            <a:extLst>
              <a:ext uri="{28A0092B-C50C-407E-A947-70E740481C1C}">
                <a14:useLocalDpi xmlns:a14="http://schemas.microsoft.com/office/drawing/2010/main" val="0"/>
              </a:ext>
            </a:extLst>
          </a:blip>
          <a:srcRect t="-21725" b="-21725"/>
          <a:stretch>
            <a:fillRect/>
          </a:stretch>
        </p:blipFill>
        <p:spPr/>
      </p:pic>
    </p:spTree>
    <p:extLst>
      <p:ext uri="{BB962C8B-B14F-4D97-AF65-F5344CB8AC3E}">
        <p14:creationId xmlns:p14="http://schemas.microsoft.com/office/powerpoint/2010/main" val="782809474"/>
      </p:ext>
    </p:extLst>
  </p:cSld>
  <p:clrMapOvr>
    <a:masterClrMapping/>
  </p:clrMapOvr>
  <p:timing>
    <p:tnLst>
      <p:par>
        <p:cTn xmlns:p14="http://schemas.microsoft.com/office/powerpoint/2010/mai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i="1" dirty="0" smtClean="0"/>
              <a:t>A challenging concept</a:t>
            </a:r>
            <a:r>
              <a:rPr lang="is-IS" i="1" dirty="0" smtClean="0"/>
              <a:t>…....</a:t>
            </a:r>
            <a:endParaRPr lang="en-US" i="1" dirty="0"/>
          </a:p>
        </p:txBody>
      </p:sp>
      <p:sp>
        <p:nvSpPr>
          <p:cNvPr id="3" name="Content Placeholder 2"/>
          <p:cNvSpPr>
            <a:spLocks noGrp="1"/>
          </p:cNvSpPr>
          <p:nvPr>
            <p:ph idx="1"/>
          </p:nvPr>
        </p:nvSpPr>
        <p:spPr/>
        <p:txBody>
          <a:bodyPr/>
          <a:lstStyle/>
          <a:p>
            <a:endParaRPr lang="en-US" dirty="0" smtClean="0"/>
          </a:p>
          <a:p>
            <a:r>
              <a:rPr lang="en-US" sz="2800" dirty="0" err="1" smtClean="0"/>
              <a:t>Hastalığın</a:t>
            </a:r>
            <a:r>
              <a:rPr lang="en-US" sz="2800" dirty="0" smtClean="0"/>
              <a:t> </a:t>
            </a:r>
            <a:r>
              <a:rPr lang="en-US" sz="2800" dirty="0" err="1" smtClean="0"/>
              <a:t>erken</a:t>
            </a:r>
            <a:r>
              <a:rPr lang="en-US" sz="2800" dirty="0" smtClean="0"/>
              <a:t> </a:t>
            </a:r>
            <a:r>
              <a:rPr lang="en-US" sz="2800" dirty="0" err="1" smtClean="0"/>
              <a:t>evresindeki</a:t>
            </a:r>
            <a:r>
              <a:rPr lang="en-US" sz="2800" dirty="0" smtClean="0"/>
              <a:t> </a:t>
            </a:r>
            <a:r>
              <a:rPr lang="en-US" sz="2800" dirty="0" err="1" smtClean="0"/>
              <a:t>ufak</a:t>
            </a:r>
            <a:r>
              <a:rPr lang="en-US" sz="2800" dirty="0" smtClean="0"/>
              <a:t> </a:t>
            </a:r>
            <a:r>
              <a:rPr lang="en-US" sz="2800" dirty="0" err="1" smtClean="0"/>
              <a:t>kistler</a:t>
            </a:r>
            <a:r>
              <a:rPr lang="en-US" sz="2800" dirty="0" smtClean="0"/>
              <a:t> </a:t>
            </a:r>
            <a:r>
              <a:rPr lang="en-US" sz="2800" dirty="0" err="1" smtClean="0"/>
              <a:t>opere</a:t>
            </a:r>
            <a:r>
              <a:rPr lang="en-US" sz="2800" dirty="0" smtClean="0"/>
              <a:t> </a:t>
            </a:r>
            <a:r>
              <a:rPr lang="en-US" sz="2800" dirty="0" err="1" smtClean="0"/>
              <a:t>edilmelidir</a:t>
            </a:r>
            <a:r>
              <a:rPr lang="en-US" sz="2800" dirty="0" smtClean="0"/>
              <a:t> !!! </a:t>
            </a:r>
          </a:p>
          <a:p>
            <a:pPr marL="0" indent="0">
              <a:buNone/>
            </a:pPr>
            <a:r>
              <a:rPr lang="en-US" sz="2800" dirty="0" smtClean="0"/>
              <a:t>	</a:t>
            </a:r>
            <a:r>
              <a:rPr lang="en-US" sz="2800" i="1" dirty="0" smtClean="0">
                <a:solidFill>
                  <a:srgbClr val="FF0000"/>
                </a:solidFill>
              </a:rPr>
              <a:t>Stephan </a:t>
            </a:r>
            <a:r>
              <a:rPr lang="en-US" sz="2800" i="1" dirty="0" err="1" smtClean="0">
                <a:solidFill>
                  <a:srgbClr val="FF0000"/>
                </a:solidFill>
              </a:rPr>
              <a:t>Gordts</a:t>
            </a:r>
            <a:r>
              <a:rPr lang="en-US" sz="2800" i="1" dirty="0" smtClean="0">
                <a:solidFill>
                  <a:srgbClr val="FF0000"/>
                </a:solidFill>
              </a:rPr>
              <a:t>, Leuven  </a:t>
            </a:r>
            <a:endParaRPr lang="en-US" sz="2800" dirty="0" smtClean="0"/>
          </a:p>
          <a:p>
            <a:endParaRPr lang="en-US" sz="2800" dirty="0"/>
          </a:p>
          <a:p>
            <a:pPr lvl="1"/>
            <a:r>
              <a:rPr lang="en-US" sz="2400" dirty="0" err="1" smtClean="0"/>
              <a:t>İleride</a:t>
            </a:r>
            <a:r>
              <a:rPr lang="en-US" sz="2400" dirty="0" smtClean="0"/>
              <a:t> </a:t>
            </a:r>
            <a:r>
              <a:rPr lang="en-US" sz="2400" dirty="0" err="1" smtClean="0"/>
              <a:t>kist</a:t>
            </a:r>
            <a:r>
              <a:rPr lang="en-US" sz="2400" dirty="0" smtClean="0"/>
              <a:t> </a:t>
            </a:r>
            <a:r>
              <a:rPr lang="en-US" sz="2400" dirty="0" err="1" smtClean="0"/>
              <a:t>duvarında</a:t>
            </a:r>
            <a:r>
              <a:rPr lang="en-US" sz="2400" dirty="0" smtClean="0"/>
              <a:t> </a:t>
            </a:r>
            <a:r>
              <a:rPr lang="en-US" sz="2400" dirty="0" err="1" smtClean="0"/>
              <a:t>oluşacak</a:t>
            </a:r>
            <a:r>
              <a:rPr lang="en-US" sz="2400" dirty="0" smtClean="0"/>
              <a:t> </a:t>
            </a:r>
            <a:r>
              <a:rPr lang="en-US" sz="2400" dirty="0" err="1" smtClean="0"/>
              <a:t>ve</a:t>
            </a:r>
            <a:r>
              <a:rPr lang="en-US" sz="2400" dirty="0" smtClean="0"/>
              <a:t> over </a:t>
            </a:r>
            <a:r>
              <a:rPr lang="en-US" sz="2400" dirty="0" err="1" smtClean="0"/>
              <a:t>rezervini</a:t>
            </a:r>
            <a:r>
              <a:rPr lang="en-US" sz="2400" dirty="0" smtClean="0"/>
              <a:t> </a:t>
            </a:r>
            <a:r>
              <a:rPr lang="en-US" sz="2400" dirty="0" err="1" smtClean="0"/>
              <a:t>olumsuz</a:t>
            </a:r>
            <a:r>
              <a:rPr lang="en-US" sz="2400" dirty="0" smtClean="0"/>
              <a:t> </a:t>
            </a:r>
            <a:r>
              <a:rPr lang="en-US" sz="2400" dirty="0" err="1" smtClean="0"/>
              <a:t>etkileyecek</a:t>
            </a:r>
            <a:r>
              <a:rPr lang="en-US" sz="2400" dirty="0" smtClean="0"/>
              <a:t> </a:t>
            </a:r>
            <a:r>
              <a:rPr lang="en-US" sz="2400" dirty="0" err="1" smtClean="0"/>
              <a:t>fibrozisi</a:t>
            </a:r>
            <a:r>
              <a:rPr lang="en-US" sz="2400" dirty="0" smtClean="0"/>
              <a:t> </a:t>
            </a:r>
            <a:r>
              <a:rPr lang="en-US" sz="2400" dirty="0" err="1" smtClean="0"/>
              <a:t>azaltır</a:t>
            </a:r>
            <a:endParaRPr lang="en-US" sz="2400" dirty="0" smtClean="0"/>
          </a:p>
          <a:p>
            <a:pPr lvl="1"/>
            <a:r>
              <a:rPr lang="en-US" sz="2400" dirty="0" err="1" smtClean="0"/>
              <a:t>Overian</a:t>
            </a:r>
            <a:r>
              <a:rPr lang="en-US" sz="2400" dirty="0" smtClean="0"/>
              <a:t> </a:t>
            </a:r>
            <a:r>
              <a:rPr lang="en-US" sz="2400" dirty="0" err="1" smtClean="0"/>
              <a:t>yataktaki</a:t>
            </a:r>
            <a:r>
              <a:rPr lang="en-US" sz="2400" dirty="0" smtClean="0"/>
              <a:t> </a:t>
            </a:r>
            <a:r>
              <a:rPr lang="en-US" sz="2400" dirty="0" err="1" smtClean="0"/>
              <a:t>vaskülarizasyonu</a:t>
            </a:r>
            <a:r>
              <a:rPr lang="en-US" sz="2400" dirty="0" smtClean="0"/>
              <a:t> </a:t>
            </a:r>
            <a:r>
              <a:rPr lang="en-US" sz="2400" dirty="0" err="1" smtClean="0"/>
              <a:t>korur</a:t>
            </a:r>
            <a:endParaRPr lang="en-US" sz="2400" dirty="0" smtClean="0"/>
          </a:p>
          <a:p>
            <a:pPr lvl="1"/>
            <a:r>
              <a:rPr lang="en-US" sz="2400" dirty="0" err="1" smtClean="0"/>
              <a:t>Overe</a:t>
            </a:r>
            <a:r>
              <a:rPr lang="en-US" sz="2400" dirty="0" smtClean="0"/>
              <a:t> </a:t>
            </a:r>
            <a:r>
              <a:rPr lang="en-US" sz="2400" dirty="0" err="1" smtClean="0"/>
              <a:t>daha</a:t>
            </a:r>
            <a:r>
              <a:rPr lang="en-US" sz="2400" dirty="0" smtClean="0"/>
              <a:t> </a:t>
            </a:r>
            <a:r>
              <a:rPr lang="en-US" sz="2400" dirty="0" err="1" smtClean="0"/>
              <a:t>az</a:t>
            </a:r>
            <a:r>
              <a:rPr lang="en-US" sz="2400" dirty="0" smtClean="0"/>
              <a:t> </a:t>
            </a:r>
            <a:r>
              <a:rPr lang="en-US" sz="2400" dirty="0" err="1" smtClean="0"/>
              <a:t>travma</a:t>
            </a:r>
            <a:r>
              <a:rPr lang="en-US" sz="2400" dirty="0" smtClean="0"/>
              <a:t> </a:t>
            </a:r>
            <a:r>
              <a:rPr lang="en-US" sz="2400" dirty="0" err="1" smtClean="0"/>
              <a:t>yaratır</a:t>
            </a:r>
            <a:endParaRPr lang="en-US" sz="2400" dirty="0"/>
          </a:p>
        </p:txBody>
      </p:sp>
    </p:spTree>
    <p:extLst>
      <p:ext uri="{BB962C8B-B14F-4D97-AF65-F5344CB8AC3E}">
        <p14:creationId xmlns:p14="http://schemas.microsoft.com/office/powerpoint/2010/main" val="2114965742"/>
      </p:ext>
    </p:extLst>
  </p:cSld>
  <p:clrMapOvr>
    <a:masterClrMapping/>
  </p:clrMapOvr>
  <p:timing>
    <p:tnLst>
      <p:par>
        <p:cTn xmlns:p14="http://schemas.microsoft.com/office/powerpoint/2010/mai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199" y="533400"/>
            <a:ext cx="8490129" cy="990600"/>
          </a:xfrm>
        </p:spPr>
        <p:txBody>
          <a:bodyPr>
            <a:normAutofit/>
          </a:bodyPr>
          <a:lstStyle/>
          <a:p>
            <a:r>
              <a:rPr lang="en-US" sz="2800" dirty="0" smtClean="0"/>
              <a:t>Pregnancy outcomes in the presence of </a:t>
            </a:r>
            <a:r>
              <a:rPr lang="en-US" sz="2800" dirty="0" err="1" smtClean="0"/>
              <a:t>endometriomas</a:t>
            </a:r>
            <a:endParaRPr lang="en-US" sz="2800" dirty="0"/>
          </a:p>
        </p:txBody>
      </p:sp>
      <p:sp>
        <p:nvSpPr>
          <p:cNvPr id="3" name="Content Placeholder 2"/>
          <p:cNvSpPr>
            <a:spLocks noGrp="1"/>
          </p:cNvSpPr>
          <p:nvPr>
            <p:ph idx="1"/>
          </p:nvPr>
        </p:nvSpPr>
        <p:spPr>
          <a:xfrm>
            <a:off x="457200" y="1383923"/>
            <a:ext cx="8229600" cy="5093077"/>
          </a:xfrm>
        </p:spPr>
        <p:txBody>
          <a:bodyPr/>
          <a:lstStyle/>
          <a:p>
            <a:r>
              <a:rPr lang="en-US" sz="1600" dirty="0" smtClean="0"/>
              <a:t>No increased risk for complications in pregnancy for women with endometriosis  (preterm birth, antepartum hemorrhage, placenta complications or preeclampsia) </a:t>
            </a:r>
          </a:p>
          <a:p>
            <a:pPr marL="274320" lvl="1" indent="0">
              <a:buNone/>
            </a:pPr>
            <a:r>
              <a:rPr lang="en-US" sz="1600" i="1" dirty="0" smtClean="0"/>
              <a:t>	</a:t>
            </a:r>
            <a:r>
              <a:rPr lang="en-US" sz="1600" i="1" dirty="0" err="1" smtClean="0"/>
              <a:t>Barri</a:t>
            </a:r>
            <a:r>
              <a:rPr lang="en-US" sz="1600" i="1" dirty="0" smtClean="0"/>
              <a:t> PN, et al RBM Online, 2010 </a:t>
            </a:r>
          </a:p>
          <a:p>
            <a:pPr marL="274320" lvl="1" indent="0">
              <a:buNone/>
            </a:pPr>
            <a:endParaRPr lang="en-US" dirty="0" smtClean="0"/>
          </a:p>
          <a:p>
            <a:r>
              <a:rPr lang="en-US" sz="1600" dirty="0" smtClean="0"/>
              <a:t>Following IVF, women with </a:t>
            </a:r>
            <a:r>
              <a:rPr lang="en-US" sz="1600" dirty="0" err="1" smtClean="0"/>
              <a:t>endometriomas</a:t>
            </a:r>
            <a:r>
              <a:rPr lang="en-US" sz="1600" dirty="0" smtClean="0"/>
              <a:t> in situ do not have an increased risk of pregnancy complications and live birth rates are not different.</a:t>
            </a:r>
          </a:p>
          <a:p>
            <a:pPr marL="274320" lvl="1" indent="0">
              <a:buNone/>
            </a:pPr>
            <a:r>
              <a:rPr lang="en-US" sz="1600" dirty="0"/>
              <a:t>	</a:t>
            </a:r>
            <a:r>
              <a:rPr lang="en-US" sz="1600" dirty="0" smtClean="0"/>
              <a:t>   </a:t>
            </a:r>
            <a:r>
              <a:rPr lang="en-US" sz="1600" i="1" dirty="0" err="1" smtClean="0"/>
              <a:t>Benaglia</a:t>
            </a:r>
            <a:r>
              <a:rPr lang="en-US" sz="1600" i="1" dirty="0" smtClean="0"/>
              <a:t> L, HR 2012</a:t>
            </a:r>
            <a:endParaRPr lang="en-US" sz="1600" dirty="0" smtClean="0"/>
          </a:p>
          <a:p>
            <a:endParaRPr lang="en-US" dirty="0" smtClean="0"/>
          </a:p>
          <a:p>
            <a:endParaRPr lang="en-US" dirty="0"/>
          </a:p>
          <a:p>
            <a:endParaRPr lang="en-US" dirty="0"/>
          </a:p>
        </p:txBody>
      </p:sp>
      <p:pic>
        <p:nvPicPr>
          <p:cNvPr id="4" name="Picture 3" descr="Adsız.tiff"/>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494886"/>
            <a:ext cx="9144000" cy="3116662"/>
          </a:xfrm>
          <a:prstGeom prst="rect">
            <a:avLst/>
          </a:prstGeom>
        </p:spPr>
      </p:pic>
    </p:spTree>
    <p:extLst>
      <p:ext uri="{BB962C8B-B14F-4D97-AF65-F5344CB8AC3E}">
        <p14:creationId xmlns:p14="http://schemas.microsoft.com/office/powerpoint/2010/main" val="1313065798"/>
      </p:ext>
    </p:extLst>
  </p:cSld>
  <p:clrMapOvr>
    <a:masterClrMapping/>
  </p:clrMapOvr>
  <p:timing>
    <p:tnLst>
      <p:par>
        <p:cTn xmlns:p14="http://schemas.microsoft.com/office/powerpoint/2010/mai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err="1" smtClean="0"/>
              <a:t>Rekürrens</a:t>
            </a:r>
            <a:r>
              <a:rPr lang="en-US" sz="3200" dirty="0" smtClean="0"/>
              <a:t> </a:t>
            </a:r>
            <a:r>
              <a:rPr lang="en-US" sz="3200" dirty="0" err="1" smtClean="0"/>
              <a:t>riski</a:t>
            </a:r>
            <a:r>
              <a:rPr lang="en-US" sz="3200" dirty="0" smtClean="0"/>
              <a:t> </a:t>
            </a:r>
            <a:r>
              <a:rPr lang="en-US" sz="3200" dirty="0" err="1" smtClean="0"/>
              <a:t>yüksek</a:t>
            </a:r>
            <a:r>
              <a:rPr lang="en-US" sz="3200" dirty="0" smtClean="0"/>
              <a:t> </a:t>
            </a:r>
            <a:r>
              <a:rPr lang="en-US" sz="3200" dirty="0" err="1" smtClean="0"/>
              <a:t>olanlar</a:t>
            </a:r>
            <a:r>
              <a:rPr lang="en-US" sz="3200" dirty="0" smtClean="0"/>
              <a:t>:</a:t>
            </a:r>
            <a:endParaRPr lang="en-US" sz="3200" dirty="0"/>
          </a:p>
        </p:txBody>
      </p:sp>
      <p:sp>
        <p:nvSpPr>
          <p:cNvPr id="3" name="Content Placeholder 2"/>
          <p:cNvSpPr>
            <a:spLocks noGrp="1"/>
          </p:cNvSpPr>
          <p:nvPr>
            <p:ph idx="1"/>
          </p:nvPr>
        </p:nvSpPr>
        <p:spPr/>
        <p:txBody>
          <a:bodyPr/>
          <a:lstStyle/>
          <a:p>
            <a:r>
              <a:rPr lang="en-US" dirty="0" err="1" smtClean="0"/>
              <a:t>Yüksek</a:t>
            </a:r>
            <a:r>
              <a:rPr lang="en-US" dirty="0" smtClean="0"/>
              <a:t> </a:t>
            </a:r>
            <a:r>
              <a:rPr lang="en-US" dirty="0" err="1" smtClean="0"/>
              <a:t>rASRM</a:t>
            </a:r>
            <a:r>
              <a:rPr lang="en-US" dirty="0" smtClean="0"/>
              <a:t> </a:t>
            </a:r>
            <a:r>
              <a:rPr lang="en-US" dirty="0" err="1" smtClean="0"/>
              <a:t>skoru</a:t>
            </a:r>
            <a:r>
              <a:rPr lang="en-US" dirty="0" smtClean="0"/>
              <a:t> </a:t>
            </a:r>
            <a:r>
              <a:rPr lang="en-US" dirty="0" err="1" smtClean="0"/>
              <a:t>rekürrens</a:t>
            </a:r>
            <a:r>
              <a:rPr lang="en-US" dirty="0" smtClean="0"/>
              <a:t> </a:t>
            </a:r>
            <a:r>
              <a:rPr lang="en-US" dirty="0" err="1" smtClean="0"/>
              <a:t>için</a:t>
            </a:r>
            <a:r>
              <a:rPr lang="en-US" dirty="0" smtClean="0"/>
              <a:t> risk </a:t>
            </a:r>
            <a:r>
              <a:rPr lang="en-US" dirty="0" err="1" smtClean="0"/>
              <a:t>faktörü</a:t>
            </a:r>
            <a:r>
              <a:rPr lang="en-US" dirty="0" smtClean="0"/>
              <a:t> (</a:t>
            </a:r>
            <a:r>
              <a:rPr lang="en-US" dirty="0" err="1" smtClean="0"/>
              <a:t>kistektomi</a:t>
            </a:r>
            <a:r>
              <a:rPr lang="en-US" dirty="0" smtClean="0"/>
              <a:t> </a:t>
            </a:r>
            <a:r>
              <a:rPr lang="en-US" dirty="0" err="1" smtClean="0"/>
              <a:t>yapılan</a:t>
            </a:r>
            <a:r>
              <a:rPr lang="en-US" dirty="0" smtClean="0"/>
              <a:t> </a:t>
            </a:r>
            <a:r>
              <a:rPr lang="en-US" dirty="0" err="1" smtClean="0"/>
              <a:t>hastalarda</a:t>
            </a:r>
            <a:r>
              <a:rPr lang="en-US" dirty="0" smtClean="0"/>
              <a:t>)</a:t>
            </a:r>
          </a:p>
          <a:p>
            <a:pPr marL="0" indent="0">
              <a:buNone/>
            </a:pPr>
            <a:r>
              <a:rPr lang="en-US" dirty="0"/>
              <a:t>	</a:t>
            </a:r>
            <a:r>
              <a:rPr lang="en-US" i="1" dirty="0" err="1" smtClean="0"/>
              <a:t>Hayasaka</a:t>
            </a:r>
            <a:r>
              <a:rPr lang="en-US" i="1" dirty="0" smtClean="0"/>
              <a:t> et al J </a:t>
            </a:r>
            <a:r>
              <a:rPr lang="en-US" i="1" dirty="0" err="1" smtClean="0"/>
              <a:t>Obstet</a:t>
            </a:r>
            <a:r>
              <a:rPr lang="en-US" i="1" dirty="0" smtClean="0"/>
              <a:t> </a:t>
            </a:r>
            <a:r>
              <a:rPr lang="en-US" i="1" dirty="0" err="1" smtClean="0"/>
              <a:t>Gynecol</a:t>
            </a:r>
            <a:r>
              <a:rPr lang="en-US" i="1" dirty="0" smtClean="0"/>
              <a:t> 2011</a:t>
            </a:r>
            <a:r>
              <a:rPr lang="en-US" dirty="0" smtClean="0"/>
              <a:t>	</a:t>
            </a:r>
          </a:p>
          <a:p>
            <a:endParaRPr lang="en-US" dirty="0" smtClean="0"/>
          </a:p>
          <a:p>
            <a:r>
              <a:rPr lang="en-US" dirty="0" smtClean="0"/>
              <a:t>Kist </a:t>
            </a:r>
            <a:r>
              <a:rPr lang="en-US" dirty="0" err="1" smtClean="0"/>
              <a:t>çapı</a:t>
            </a:r>
            <a:r>
              <a:rPr lang="en-US" dirty="0" smtClean="0"/>
              <a:t> </a:t>
            </a:r>
            <a:r>
              <a:rPr lang="en-US" dirty="0" err="1" smtClean="0"/>
              <a:t>için</a:t>
            </a:r>
            <a:r>
              <a:rPr lang="en-US" dirty="0" smtClean="0"/>
              <a:t> </a:t>
            </a:r>
            <a:r>
              <a:rPr lang="en-US" dirty="0" err="1" smtClean="0"/>
              <a:t>bir</a:t>
            </a:r>
            <a:r>
              <a:rPr lang="en-US" dirty="0" smtClean="0"/>
              <a:t> </a:t>
            </a:r>
            <a:r>
              <a:rPr lang="en-US" dirty="0" err="1" smtClean="0"/>
              <a:t>cutt</a:t>
            </a:r>
            <a:r>
              <a:rPr lang="en-US" dirty="0" smtClean="0"/>
              <a:t>-of </a:t>
            </a:r>
            <a:r>
              <a:rPr lang="en-US" dirty="0" err="1" smtClean="0"/>
              <a:t>değeri</a:t>
            </a:r>
            <a:r>
              <a:rPr lang="en-US" dirty="0" smtClean="0"/>
              <a:t> ? TARTIŞMALI</a:t>
            </a:r>
          </a:p>
          <a:p>
            <a:pPr marL="0" indent="0">
              <a:buNone/>
            </a:pPr>
            <a:endParaRPr lang="en-US" dirty="0"/>
          </a:p>
        </p:txBody>
      </p:sp>
    </p:spTree>
    <p:extLst>
      <p:ext uri="{BB962C8B-B14F-4D97-AF65-F5344CB8AC3E}">
        <p14:creationId xmlns:p14="http://schemas.microsoft.com/office/powerpoint/2010/main" val="204967218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err="1" smtClean="0"/>
              <a:t>Malignite</a:t>
            </a:r>
            <a:endParaRPr lang="en-US" sz="3200" dirty="0"/>
          </a:p>
        </p:txBody>
      </p:sp>
      <p:sp>
        <p:nvSpPr>
          <p:cNvPr id="3" name="Content Placeholder 2"/>
          <p:cNvSpPr>
            <a:spLocks noGrp="1"/>
          </p:cNvSpPr>
          <p:nvPr>
            <p:ph idx="1"/>
          </p:nvPr>
        </p:nvSpPr>
        <p:spPr/>
        <p:txBody>
          <a:bodyPr>
            <a:normAutofit fontScale="92500" lnSpcReduction="20000"/>
          </a:bodyPr>
          <a:lstStyle/>
          <a:p>
            <a:r>
              <a:rPr lang="en-US" dirty="0" smtClean="0"/>
              <a:t>Endometriosis </a:t>
            </a:r>
            <a:r>
              <a:rPr lang="en-US" dirty="0" err="1" smtClean="0"/>
              <a:t>vakalarının</a:t>
            </a:r>
            <a:r>
              <a:rPr lang="en-US" dirty="0" smtClean="0"/>
              <a:t> </a:t>
            </a:r>
            <a:r>
              <a:rPr lang="en-US" dirty="0" err="1" smtClean="0"/>
              <a:t>ancak</a:t>
            </a:r>
            <a:r>
              <a:rPr lang="en-US" dirty="0" smtClean="0"/>
              <a:t> % 0.7’sinde </a:t>
            </a:r>
            <a:r>
              <a:rPr lang="en-US" dirty="0" err="1" smtClean="0"/>
              <a:t>malignite</a:t>
            </a:r>
            <a:r>
              <a:rPr lang="en-US" dirty="0" smtClean="0"/>
              <a:t> </a:t>
            </a:r>
            <a:r>
              <a:rPr lang="en-US" dirty="0" err="1" smtClean="0"/>
              <a:t>gelişir</a:t>
            </a:r>
            <a:endParaRPr lang="en-US" dirty="0" smtClean="0"/>
          </a:p>
          <a:p>
            <a:endParaRPr lang="en-US" dirty="0" smtClean="0"/>
          </a:p>
          <a:p>
            <a:r>
              <a:rPr lang="en-US" dirty="0" err="1" smtClean="0"/>
              <a:t>Deneyimli</a:t>
            </a:r>
            <a:r>
              <a:rPr lang="en-US" dirty="0" smtClean="0"/>
              <a:t> </a:t>
            </a:r>
            <a:r>
              <a:rPr lang="en-US" dirty="0" err="1" smtClean="0"/>
              <a:t>bir</a:t>
            </a:r>
            <a:r>
              <a:rPr lang="en-US" dirty="0" smtClean="0"/>
              <a:t> </a:t>
            </a:r>
            <a:r>
              <a:rPr lang="en-US" dirty="0" err="1" smtClean="0"/>
              <a:t>sonografistin</a:t>
            </a:r>
            <a:r>
              <a:rPr lang="en-US" dirty="0" smtClean="0"/>
              <a:t>, </a:t>
            </a:r>
            <a:r>
              <a:rPr lang="en-US" dirty="0" err="1" smtClean="0"/>
              <a:t>maligniteleri</a:t>
            </a:r>
            <a:r>
              <a:rPr lang="en-US" dirty="0" smtClean="0"/>
              <a:t> </a:t>
            </a:r>
            <a:r>
              <a:rPr lang="en-US" dirty="0" err="1" smtClean="0"/>
              <a:t>endometrioma</a:t>
            </a:r>
            <a:r>
              <a:rPr lang="en-US" dirty="0" smtClean="0"/>
              <a:t> </a:t>
            </a:r>
            <a:r>
              <a:rPr lang="en-US" dirty="0" err="1" smtClean="0"/>
              <a:t>olarak</a:t>
            </a:r>
            <a:r>
              <a:rPr lang="en-US" dirty="0" smtClean="0"/>
              <a:t> </a:t>
            </a:r>
            <a:r>
              <a:rPr lang="en-US" dirty="0" err="1" smtClean="0"/>
              <a:t>atlama</a:t>
            </a:r>
            <a:r>
              <a:rPr lang="en-US" dirty="0" smtClean="0"/>
              <a:t> </a:t>
            </a:r>
            <a:r>
              <a:rPr lang="en-US" dirty="0" err="1" smtClean="0"/>
              <a:t>şansı</a:t>
            </a:r>
            <a:r>
              <a:rPr lang="en-US" dirty="0" smtClean="0"/>
              <a:t> % 0.9 </a:t>
            </a:r>
            <a:r>
              <a:rPr lang="en-US" dirty="0" err="1" smtClean="0"/>
              <a:t>olarak</a:t>
            </a:r>
            <a:r>
              <a:rPr lang="en-US" dirty="0" smtClean="0"/>
              <a:t> </a:t>
            </a:r>
            <a:r>
              <a:rPr lang="en-US" dirty="0" err="1" smtClean="0"/>
              <a:t>tahmin</a:t>
            </a:r>
            <a:r>
              <a:rPr lang="en-US" dirty="0" smtClean="0"/>
              <a:t> </a:t>
            </a:r>
            <a:r>
              <a:rPr lang="en-US" dirty="0" err="1" smtClean="0"/>
              <a:t>edilmektedir</a:t>
            </a:r>
            <a:r>
              <a:rPr lang="en-US" dirty="0" smtClean="0"/>
              <a:t>. </a:t>
            </a:r>
          </a:p>
          <a:p>
            <a:endParaRPr lang="en-US" dirty="0" smtClean="0"/>
          </a:p>
          <a:p>
            <a:r>
              <a:rPr lang="en-US" dirty="0" smtClean="0"/>
              <a:t>Malign </a:t>
            </a:r>
            <a:r>
              <a:rPr lang="en-US" dirty="0" err="1" smtClean="0"/>
              <a:t>tümörlerin</a:t>
            </a:r>
            <a:r>
              <a:rPr lang="en-US" dirty="0" smtClean="0"/>
              <a:t> </a:t>
            </a:r>
            <a:r>
              <a:rPr lang="en-US" dirty="0" err="1" smtClean="0"/>
              <a:t>ortalama</a:t>
            </a:r>
            <a:r>
              <a:rPr lang="en-US" dirty="0" smtClean="0"/>
              <a:t> </a:t>
            </a:r>
            <a:r>
              <a:rPr lang="en-US" dirty="0" err="1" smtClean="0"/>
              <a:t>çapı</a:t>
            </a:r>
            <a:r>
              <a:rPr lang="en-US" dirty="0" smtClean="0"/>
              <a:t>, </a:t>
            </a:r>
            <a:r>
              <a:rPr lang="en-US" dirty="0" err="1" smtClean="0"/>
              <a:t>benignlerden</a:t>
            </a:r>
            <a:r>
              <a:rPr lang="en-US" dirty="0" smtClean="0"/>
              <a:t> </a:t>
            </a:r>
            <a:r>
              <a:rPr lang="en-US" dirty="0" err="1" smtClean="0"/>
              <a:t>önemli</a:t>
            </a:r>
            <a:r>
              <a:rPr lang="en-US" dirty="0" smtClean="0"/>
              <a:t> </a:t>
            </a:r>
            <a:r>
              <a:rPr lang="en-US" dirty="0" err="1" smtClean="0"/>
              <a:t>ölçüde</a:t>
            </a:r>
            <a:r>
              <a:rPr lang="en-US" dirty="0" smtClean="0"/>
              <a:t> </a:t>
            </a:r>
            <a:r>
              <a:rPr lang="en-US" dirty="0" err="1" smtClean="0"/>
              <a:t>daha</a:t>
            </a:r>
            <a:r>
              <a:rPr lang="en-US" dirty="0" smtClean="0"/>
              <a:t> </a:t>
            </a:r>
            <a:r>
              <a:rPr lang="en-US" dirty="0" err="1" smtClean="0"/>
              <a:t>büyüktür</a:t>
            </a:r>
            <a:r>
              <a:rPr lang="en-US" dirty="0" smtClean="0"/>
              <a:t> (11.2 </a:t>
            </a:r>
            <a:r>
              <a:rPr lang="en-US" dirty="0" err="1" smtClean="0"/>
              <a:t>vs</a:t>
            </a:r>
            <a:r>
              <a:rPr lang="en-US" dirty="0" smtClean="0"/>
              <a:t> 7.8 cm)</a:t>
            </a:r>
          </a:p>
          <a:p>
            <a:pPr marL="0" indent="0">
              <a:buNone/>
            </a:pPr>
            <a:r>
              <a:rPr lang="en-US" dirty="0"/>
              <a:t>	</a:t>
            </a:r>
            <a:r>
              <a:rPr lang="en-US" i="1" dirty="0" smtClean="0"/>
              <a:t>	</a:t>
            </a:r>
            <a:r>
              <a:rPr lang="en-US" i="1" dirty="0" err="1" smtClean="0"/>
              <a:t>Tanako</a:t>
            </a:r>
            <a:r>
              <a:rPr lang="en-US" i="1" dirty="0" smtClean="0"/>
              <a:t> YO, AJR 2010 </a:t>
            </a:r>
            <a:endParaRPr lang="en-US" dirty="0" smtClean="0"/>
          </a:p>
          <a:p>
            <a:endParaRPr lang="en-US" dirty="0" smtClean="0"/>
          </a:p>
          <a:p>
            <a:r>
              <a:rPr lang="en-US" dirty="0" smtClean="0"/>
              <a:t>Unilateral </a:t>
            </a:r>
            <a:r>
              <a:rPr lang="en-US" dirty="0" err="1" smtClean="0"/>
              <a:t>kistlerin</a:t>
            </a:r>
            <a:r>
              <a:rPr lang="en-US" dirty="0" smtClean="0"/>
              <a:t> malign </a:t>
            </a:r>
            <a:r>
              <a:rPr lang="en-US" dirty="0" err="1" smtClean="0"/>
              <a:t>olma</a:t>
            </a:r>
            <a:r>
              <a:rPr lang="en-US" dirty="0" smtClean="0"/>
              <a:t> </a:t>
            </a:r>
            <a:r>
              <a:rPr lang="en-US" dirty="0" err="1" smtClean="0"/>
              <a:t>şansı</a:t>
            </a:r>
            <a:r>
              <a:rPr lang="en-US" dirty="0" smtClean="0"/>
              <a:t> bilateral </a:t>
            </a:r>
            <a:r>
              <a:rPr lang="en-US" dirty="0" err="1" smtClean="0"/>
              <a:t>olanlardan</a:t>
            </a:r>
            <a:r>
              <a:rPr lang="en-US" dirty="0" smtClean="0"/>
              <a:t> </a:t>
            </a:r>
            <a:r>
              <a:rPr lang="en-US" dirty="0" err="1" smtClean="0"/>
              <a:t>daha</a:t>
            </a:r>
            <a:r>
              <a:rPr lang="en-US" dirty="0" smtClean="0"/>
              <a:t> </a:t>
            </a:r>
            <a:r>
              <a:rPr lang="en-US" dirty="0" err="1" smtClean="0"/>
              <a:t>fazla</a:t>
            </a:r>
            <a:endParaRPr lang="en-US" dirty="0" smtClean="0"/>
          </a:p>
          <a:p>
            <a:endParaRPr lang="en-US" dirty="0" smtClean="0"/>
          </a:p>
          <a:p>
            <a:r>
              <a:rPr lang="en-US" dirty="0" err="1" smtClean="0"/>
              <a:t>Kistler</a:t>
            </a:r>
            <a:r>
              <a:rPr lang="en-US" dirty="0" smtClean="0"/>
              <a:t> bilateral </a:t>
            </a:r>
            <a:r>
              <a:rPr lang="en-US" dirty="0" err="1" smtClean="0"/>
              <a:t>ise</a:t>
            </a:r>
            <a:r>
              <a:rPr lang="en-US" dirty="0" smtClean="0"/>
              <a:t>, </a:t>
            </a:r>
            <a:r>
              <a:rPr lang="en-US" dirty="0" err="1" smtClean="0"/>
              <a:t>bir</a:t>
            </a:r>
            <a:r>
              <a:rPr lang="en-US" dirty="0" smtClean="0"/>
              <a:t> </a:t>
            </a:r>
            <a:r>
              <a:rPr lang="en-US" dirty="0" err="1" smtClean="0"/>
              <a:t>kistin</a:t>
            </a:r>
            <a:r>
              <a:rPr lang="en-US" dirty="0" smtClean="0"/>
              <a:t> </a:t>
            </a:r>
            <a:r>
              <a:rPr lang="en-US" dirty="0" err="1" smtClean="0"/>
              <a:t>diğerinden</a:t>
            </a:r>
            <a:r>
              <a:rPr lang="en-US" dirty="0" smtClean="0"/>
              <a:t> </a:t>
            </a:r>
            <a:r>
              <a:rPr lang="en-US" dirty="0" err="1" smtClean="0"/>
              <a:t>önemli</a:t>
            </a:r>
            <a:r>
              <a:rPr lang="en-US" dirty="0" smtClean="0"/>
              <a:t> </a:t>
            </a:r>
            <a:r>
              <a:rPr lang="en-US" dirty="0" err="1" smtClean="0"/>
              <a:t>ölçüde</a:t>
            </a:r>
            <a:r>
              <a:rPr lang="en-US" dirty="0" smtClean="0"/>
              <a:t> </a:t>
            </a:r>
            <a:r>
              <a:rPr lang="en-US" dirty="0" err="1" smtClean="0"/>
              <a:t>büyük</a:t>
            </a:r>
            <a:r>
              <a:rPr lang="en-US" dirty="0" smtClean="0"/>
              <a:t> </a:t>
            </a:r>
            <a:r>
              <a:rPr lang="en-US" dirty="0" err="1" smtClean="0"/>
              <a:t>olması</a:t>
            </a:r>
            <a:r>
              <a:rPr lang="en-US" dirty="0" smtClean="0"/>
              <a:t> da </a:t>
            </a:r>
            <a:r>
              <a:rPr lang="en-US" dirty="0" err="1" smtClean="0"/>
              <a:t>malignite</a:t>
            </a:r>
            <a:r>
              <a:rPr lang="en-US" dirty="0" smtClean="0"/>
              <a:t> </a:t>
            </a:r>
            <a:r>
              <a:rPr lang="en-US" dirty="0" err="1" smtClean="0"/>
              <a:t>riskinde</a:t>
            </a:r>
            <a:r>
              <a:rPr lang="en-US" dirty="0" smtClean="0"/>
              <a:t> </a:t>
            </a:r>
            <a:r>
              <a:rPr lang="en-US" dirty="0" err="1" smtClean="0"/>
              <a:t>artışa</a:t>
            </a:r>
            <a:r>
              <a:rPr lang="en-US" dirty="0" smtClean="0"/>
              <a:t> </a:t>
            </a:r>
            <a:r>
              <a:rPr lang="en-US" dirty="0" err="1" smtClean="0"/>
              <a:t>neden</a:t>
            </a:r>
            <a:r>
              <a:rPr lang="en-US" dirty="0" smtClean="0"/>
              <a:t> </a:t>
            </a:r>
            <a:r>
              <a:rPr lang="en-US" dirty="0" err="1" smtClean="0"/>
              <a:t>olmaktadır</a:t>
            </a:r>
            <a:endParaRPr lang="en-US" dirty="0"/>
          </a:p>
        </p:txBody>
      </p:sp>
    </p:spTree>
    <p:extLst>
      <p:ext uri="{BB962C8B-B14F-4D97-AF65-F5344CB8AC3E}">
        <p14:creationId xmlns:p14="http://schemas.microsoft.com/office/powerpoint/2010/main" val="314566944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err="1" smtClean="0"/>
              <a:t>Endometrioma</a:t>
            </a:r>
            <a:r>
              <a:rPr lang="en-US" sz="3200" dirty="0" smtClean="0"/>
              <a:t> + </a:t>
            </a:r>
            <a:r>
              <a:rPr lang="en-US" sz="3200" dirty="0" err="1" smtClean="0"/>
              <a:t>yüksek</a:t>
            </a:r>
            <a:r>
              <a:rPr lang="en-US" sz="3200" dirty="0" smtClean="0"/>
              <a:t> AMH</a:t>
            </a:r>
            <a:endParaRPr lang="en-US" sz="3200" dirty="0"/>
          </a:p>
        </p:txBody>
      </p:sp>
      <p:sp>
        <p:nvSpPr>
          <p:cNvPr id="3" name="Content Placeholder 2"/>
          <p:cNvSpPr>
            <a:spLocks noGrp="1"/>
          </p:cNvSpPr>
          <p:nvPr>
            <p:ph idx="1"/>
          </p:nvPr>
        </p:nvSpPr>
        <p:spPr/>
        <p:txBody>
          <a:bodyPr/>
          <a:lstStyle/>
          <a:p>
            <a:endParaRPr lang="en-US" dirty="0" smtClean="0"/>
          </a:p>
          <a:p>
            <a:r>
              <a:rPr lang="en-US" dirty="0" err="1" smtClean="0"/>
              <a:t>Asemptomatik</a:t>
            </a:r>
            <a:r>
              <a:rPr lang="en-US" dirty="0" smtClean="0"/>
              <a:t> </a:t>
            </a:r>
            <a:r>
              <a:rPr lang="en-US" dirty="0" err="1" smtClean="0"/>
              <a:t>kadında</a:t>
            </a:r>
            <a:r>
              <a:rPr lang="en-US" dirty="0" smtClean="0"/>
              <a:t> </a:t>
            </a:r>
            <a:r>
              <a:rPr lang="en-US" dirty="0" err="1" smtClean="0"/>
              <a:t>ameliyat</a:t>
            </a:r>
            <a:r>
              <a:rPr lang="en-US" dirty="0" smtClean="0"/>
              <a:t> ETMEYELİM !</a:t>
            </a:r>
          </a:p>
          <a:p>
            <a:endParaRPr lang="en-US" dirty="0"/>
          </a:p>
          <a:p>
            <a:endParaRPr lang="en-US" i="1" dirty="0" smtClean="0"/>
          </a:p>
          <a:p>
            <a:pPr marL="0" indent="0">
              <a:buNone/>
            </a:pPr>
            <a:r>
              <a:rPr lang="en-US" i="1" dirty="0" err="1" smtClean="0"/>
              <a:t>Rekürrens</a:t>
            </a:r>
            <a:r>
              <a:rPr lang="en-US" i="1" dirty="0" smtClean="0"/>
              <a:t> </a:t>
            </a:r>
            <a:r>
              <a:rPr lang="en-US" i="1" dirty="0" err="1" smtClean="0"/>
              <a:t>riski</a:t>
            </a:r>
            <a:r>
              <a:rPr lang="en-US" i="1" dirty="0" smtClean="0"/>
              <a:t> </a:t>
            </a:r>
            <a:r>
              <a:rPr lang="en-US" i="1" dirty="0" err="1" smtClean="0"/>
              <a:t>daha</a:t>
            </a:r>
            <a:r>
              <a:rPr lang="en-US" i="1" dirty="0" smtClean="0"/>
              <a:t> </a:t>
            </a:r>
            <a:r>
              <a:rPr lang="en-US" i="1" dirty="0" err="1" smtClean="0"/>
              <a:t>yüksek</a:t>
            </a:r>
            <a:endParaRPr lang="en-US" i="1" dirty="0" smtClean="0"/>
          </a:p>
          <a:p>
            <a:pPr marL="0" indent="0">
              <a:buNone/>
            </a:pPr>
            <a:endParaRPr lang="en-US" i="1" dirty="0"/>
          </a:p>
          <a:p>
            <a:pPr marL="0" indent="0">
              <a:buNone/>
            </a:pPr>
            <a:r>
              <a:rPr lang="en-US" i="1" dirty="0" smtClean="0"/>
              <a:t>	</a:t>
            </a:r>
            <a:r>
              <a:rPr lang="en-US" i="1" dirty="0" err="1" smtClean="0"/>
              <a:t>Somigliana</a:t>
            </a:r>
            <a:r>
              <a:rPr lang="en-US" i="1" dirty="0" smtClean="0"/>
              <a:t> E, et al. AJOG 2011</a:t>
            </a:r>
          </a:p>
        </p:txBody>
      </p:sp>
    </p:spTree>
    <p:extLst>
      <p:ext uri="{BB962C8B-B14F-4D97-AF65-F5344CB8AC3E}">
        <p14:creationId xmlns:p14="http://schemas.microsoft.com/office/powerpoint/2010/main" val="5672658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err="1" smtClean="0"/>
              <a:t>Diğer</a:t>
            </a:r>
            <a:r>
              <a:rPr lang="en-US" sz="3200" dirty="0" smtClean="0"/>
              <a:t> </a:t>
            </a:r>
            <a:r>
              <a:rPr lang="en-US" sz="3200" dirty="0" err="1" smtClean="0"/>
              <a:t>bir</a:t>
            </a:r>
            <a:r>
              <a:rPr lang="en-US" sz="3200" dirty="0" smtClean="0"/>
              <a:t> </a:t>
            </a:r>
            <a:r>
              <a:rPr lang="en-US" sz="3200" dirty="0" err="1" smtClean="0"/>
              <a:t>endikasyon</a:t>
            </a:r>
            <a:r>
              <a:rPr lang="en-US" sz="3200" dirty="0" smtClean="0"/>
              <a:t>: </a:t>
            </a:r>
            <a:endParaRPr lang="en-US" sz="3200" dirty="0"/>
          </a:p>
        </p:txBody>
      </p:sp>
      <p:sp>
        <p:nvSpPr>
          <p:cNvPr id="3" name="Content Placeholder 2"/>
          <p:cNvSpPr>
            <a:spLocks noGrp="1"/>
          </p:cNvSpPr>
          <p:nvPr>
            <p:ph idx="1"/>
          </p:nvPr>
        </p:nvSpPr>
        <p:spPr/>
        <p:txBody>
          <a:bodyPr/>
          <a:lstStyle/>
          <a:p>
            <a:endParaRPr lang="en-US" sz="2800" dirty="0" smtClean="0"/>
          </a:p>
          <a:p>
            <a:pPr marL="0" indent="0">
              <a:buNone/>
            </a:pPr>
            <a:endParaRPr lang="en-US" sz="2800" dirty="0"/>
          </a:p>
          <a:p>
            <a:r>
              <a:rPr lang="en-US" sz="2800" dirty="0" err="1" smtClean="0"/>
              <a:t>Tıbbi</a:t>
            </a:r>
            <a:r>
              <a:rPr lang="en-US" sz="2800" dirty="0" smtClean="0"/>
              <a:t> </a:t>
            </a:r>
            <a:r>
              <a:rPr lang="en-US" sz="2800" dirty="0" err="1" smtClean="0"/>
              <a:t>tedaviye</a:t>
            </a:r>
            <a:r>
              <a:rPr lang="en-US" sz="2800" dirty="0" smtClean="0"/>
              <a:t> </a:t>
            </a:r>
            <a:r>
              <a:rPr lang="en-US" sz="2800" dirty="0" err="1" smtClean="0"/>
              <a:t>cevap</a:t>
            </a:r>
            <a:r>
              <a:rPr lang="en-US" sz="2800" dirty="0" smtClean="0"/>
              <a:t> </a:t>
            </a:r>
            <a:r>
              <a:rPr lang="en-US" sz="2800" dirty="0" err="1" smtClean="0"/>
              <a:t>vermeyen</a:t>
            </a:r>
            <a:r>
              <a:rPr lang="en-US" sz="2800" dirty="0" smtClean="0"/>
              <a:t> </a:t>
            </a:r>
            <a:r>
              <a:rPr lang="en-US" sz="2800" dirty="0" err="1" smtClean="0"/>
              <a:t>ciddi</a:t>
            </a:r>
            <a:r>
              <a:rPr lang="en-US" sz="2800" dirty="0" smtClean="0"/>
              <a:t> </a:t>
            </a:r>
            <a:r>
              <a:rPr lang="en-US" sz="2800" dirty="0" err="1" smtClean="0"/>
              <a:t>pelvik</a:t>
            </a:r>
            <a:r>
              <a:rPr lang="en-US" sz="2800" dirty="0" smtClean="0"/>
              <a:t> </a:t>
            </a:r>
            <a:r>
              <a:rPr lang="en-US" sz="2800" dirty="0" err="1" smtClean="0"/>
              <a:t>ağrı</a:t>
            </a:r>
            <a:r>
              <a:rPr lang="en-US" sz="2800" dirty="0" smtClean="0"/>
              <a:t> </a:t>
            </a:r>
            <a:r>
              <a:rPr lang="en-US" sz="2800" dirty="0" err="1" smtClean="0"/>
              <a:t>varlığı</a:t>
            </a:r>
            <a:endParaRPr lang="en-US" sz="2800" dirty="0" smtClean="0"/>
          </a:p>
          <a:p>
            <a:pPr lvl="1"/>
            <a:endParaRPr lang="en-US" dirty="0"/>
          </a:p>
          <a:p>
            <a:pPr lvl="1"/>
            <a:r>
              <a:rPr lang="en-US" dirty="0" smtClean="0"/>
              <a:t>% 20 no change in pain scores</a:t>
            </a:r>
          </a:p>
          <a:p>
            <a:pPr lvl="1"/>
            <a:r>
              <a:rPr lang="en-US" dirty="0" smtClean="0"/>
              <a:t>% 40 recurrence of pain (15-20 % of recurrences in 6-18 </a:t>
            </a:r>
            <a:r>
              <a:rPr lang="en-US" dirty="0" err="1" smtClean="0"/>
              <a:t>mo</a:t>
            </a:r>
            <a:r>
              <a:rPr lang="en-US" dirty="0" smtClean="0"/>
              <a:t>)</a:t>
            </a:r>
          </a:p>
          <a:p>
            <a:endParaRPr lang="en-US" sz="2800" dirty="0"/>
          </a:p>
          <a:p>
            <a:endParaRPr lang="en-US" sz="2800" dirty="0" smtClean="0"/>
          </a:p>
          <a:p>
            <a:endParaRPr lang="en-US" dirty="0"/>
          </a:p>
          <a:p>
            <a:endParaRPr lang="en-US" dirty="0"/>
          </a:p>
        </p:txBody>
      </p:sp>
    </p:spTree>
    <p:extLst>
      <p:ext uri="{BB962C8B-B14F-4D97-AF65-F5344CB8AC3E}">
        <p14:creationId xmlns:p14="http://schemas.microsoft.com/office/powerpoint/2010/main" val="2764268328"/>
      </p:ext>
    </p:extLst>
  </p:cSld>
  <p:clrMapOvr>
    <a:masterClrMapping/>
  </p:clrMapOvr>
  <p:timing>
    <p:tnLst>
      <p:par>
        <p:cTn xmlns:p14="http://schemas.microsoft.com/office/powerpoint/2010/mai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Hangi</a:t>
            </a:r>
            <a:r>
              <a:rPr lang="en-US" dirty="0" smtClean="0"/>
              <a:t> </a:t>
            </a:r>
            <a:r>
              <a:rPr lang="en-US" dirty="0" err="1" smtClean="0"/>
              <a:t>durumda</a:t>
            </a:r>
            <a:r>
              <a:rPr lang="en-US" dirty="0" smtClean="0"/>
              <a:t> </a:t>
            </a:r>
            <a:r>
              <a:rPr lang="en-US" dirty="0" err="1" smtClean="0"/>
              <a:t>cerrahi</a:t>
            </a:r>
            <a:r>
              <a:rPr lang="en-US" dirty="0" smtClean="0"/>
              <a:t> ?</a:t>
            </a:r>
            <a:endParaRPr lang="en-US" dirty="0"/>
          </a:p>
        </p:txBody>
      </p:sp>
      <p:pic>
        <p:nvPicPr>
          <p:cNvPr id="5" name="Content Placeholder 4" descr="Adsız.tiff"/>
          <p:cNvPicPr>
            <a:picLocks noGrp="1" noChangeAspect="1"/>
          </p:cNvPicPr>
          <p:nvPr>
            <p:ph sz="half" idx="1"/>
          </p:nvPr>
        </p:nvPicPr>
        <p:blipFill>
          <a:blip r:embed="rId2">
            <a:extLst>
              <a:ext uri="{28A0092B-C50C-407E-A947-70E740481C1C}">
                <a14:useLocalDpi xmlns:a14="http://schemas.microsoft.com/office/drawing/2010/main" val="0"/>
              </a:ext>
            </a:extLst>
          </a:blip>
          <a:srcRect l="25543" r="25543"/>
          <a:stretch>
            <a:fillRect/>
          </a:stretch>
        </p:blipFill>
        <p:spPr>
          <a:xfrm>
            <a:off x="457200" y="1673225"/>
            <a:ext cx="4038600" cy="4718050"/>
          </a:xfrm>
        </p:spPr>
      </p:pic>
      <p:sp>
        <p:nvSpPr>
          <p:cNvPr id="4" name="Content Placeholder 3"/>
          <p:cNvSpPr>
            <a:spLocks noGrp="1"/>
          </p:cNvSpPr>
          <p:nvPr>
            <p:ph sz="half" idx="2"/>
          </p:nvPr>
        </p:nvSpPr>
        <p:spPr/>
        <p:txBody>
          <a:bodyPr/>
          <a:lstStyle/>
          <a:p>
            <a:endParaRPr lang="en-US" dirty="0"/>
          </a:p>
        </p:txBody>
      </p:sp>
    </p:spTree>
    <p:extLst>
      <p:ext uri="{BB962C8B-B14F-4D97-AF65-F5344CB8AC3E}">
        <p14:creationId xmlns:p14="http://schemas.microsoft.com/office/powerpoint/2010/main" val="3712655254"/>
      </p:ext>
    </p:extLst>
  </p:cSld>
  <p:clrMapOvr>
    <a:masterClrMapping/>
  </p:clrMapOvr>
  <p:timing>
    <p:tnLst>
      <p:par>
        <p:cTn xmlns:p14="http://schemas.microsoft.com/office/powerpoint/2010/mai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Hangi</a:t>
            </a:r>
            <a:r>
              <a:rPr lang="en-US" dirty="0" smtClean="0"/>
              <a:t> </a:t>
            </a:r>
            <a:r>
              <a:rPr lang="en-US" dirty="0" err="1" smtClean="0"/>
              <a:t>durumda</a:t>
            </a:r>
            <a:r>
              <a:rPr lang="en-US" dirty="0" smtClean="0"/>
              <a:t> </a:t>
            </a:r>
            <a:r>
              <a:rPr lang="en-US" dirty="0" err="1" smtClean="0"/>
              <a:t>cerrahi</a:t>
            </a:r>
            <a:r>
              <a:rPr lang="en-US" dirty="0" smtClean="0"/>
              <a:t>?</a:t>
            </a:r>
            <a:endParaRPr lang="en-US" dirty="0"/>
          </a:p>
        </p:txBody>
      </p:sp>
      <p:pic>
        <p:nvPicPr>
          <p:cNvPr id="5" name="Content Placeholder 4" descr="Adsız.tiff"/>
          <p:cNvPicPr>
            <a:picLocks noGrp="1" noChangeAspect="1"/>
          </p:cNvPicPr>
          <p:nvPr>
            <p:ph sz="half" idx="1"/>
          </p:nvPr>
        </p:nvPicPr>
        <p:blipFill>
          <a:blip r:embed="rId3">
            <a:extLst>
              <a:ext uri="{28A0092B-C50C-407E-A947-70E740481C1C}">
                <a14:useLocalDpi xmlns:a14="http://schemas.microsoft.com/office/drawing/2010/main" val="0"/>
              </a:ext>
            </a:extLst>
          </a:blip>
          <a:srcRect l="25543" r="25543"/>
          <a:stretch>
            <a:fillRect/>
          </a:stretch>
        </p:blipFill>
        <p:spPr>
          <a:xfrm>
            <a:off x="457200" y="1673225"/>
            <a:ext cx="4038600" cy="4718050"/>
          </a:xfrm>
        </p:spPr>
      </p:pic>
      <p:sp>
        <p:nvSpPr>
          <p:cNvPr id="4" name="Content Placeholder 3"/>
          <p:cNvSpPr>
            <a:spLocks noGrp="1"/>
          </p:cNvSpPr>
          <p:nvPr>
            <p:ph sz="half" idx="2"/>
          </p:nvPr>
        </p:nvSpPr>
        <p:spPr>
          <a:xfrm>
            <a:off x="4648199" y="1673352"/>
            <a:ext cx="4289139" cy="4718304"/>
          </a:xfrm>
        </p:spPr>
        <p:txBody>
          <a:bodyPr/>
          <a:lstStyle/>
          <a:p>
            <a:endParaRPr lang="en-US" dirty="0" smtClean="0"/>
          </a:p>
          <a:p>
            <a:pPr marL="0" indent="0">
              <a:buNone/>
            </a:pPr>
            <a:r>
              <a:rPr lang="en-US" dirty="0" smtClean="0"/>
              <a:t>İLK ŞART</a:t>
            </a:r>
          </a:p>
          <a:p>
            <a:pPr marL="0" indent="0">
              <a:buNone/>
            </a:pPr>
            <a:endParaRPr lang="en-US" i="1" dirty="0" smtClean="0"/>
          </a:p>
          <a:p>
            <a:pPr marL="0" indent="0">
              <a:buNone/>
            </a:pPr>
            <a:r>
              <a:rPr lang="en-US" i="1" dirty="0" err="1" smtClean="0"/>
              <a:t>İyi</a:t>
            </a:r>
            <a:r>
              <a:rPr lang="en-US" i="1" dirty="0" smtClean="0"/>
              <a:t> </a:t>
            </a:r>
            <a:r>
              <a:rPr lang="en-US" i="1" dirty="0" err="1" smtClean="0"/>
              <a:t>bir</a:t>
            </a:r>
            <a:r>
              <a:rPr lang="en-US" i="1" dirty="0" smtClean="0"/>
              <a:t> </a:t>
            </a:r>
            <a:r>
              <a:rPr lang="en-US" i="1" dirty="0" err="1" smtClean="0"/>
              <a:t>endometriozis</a:t>
            </a:r>
            <a:r>
              <a:rPr lang="en-US" i="1" dirty="0" smtClean="0"/>
              <a:t> </a:t>
            </a:r>
            <a:r>
              <a:rPr lang="en-US" i="1" dirty="0" err="1" smtClean="0"/>
              <a:t>cerrahının</a:t>
            </a:r>
            <a:r>
              <a:rPr lang="en-US" i="1" dirty="0" smtClean="0"/>
              <a:t> </a:t>
            </a:r>
            <a:r>
              <a:rPr lang="en-US" i="1" dirty="0" err="1" smtClean="0"/>
              <a:t>mevcudiyeti</a:t>
            </a:r>
            <a:r>
              <a:rPr lang="is-IS" i="1" dirty="0" smtClean="0"/>
              <a:t>….</a:t>
            </a:r>
            <a:r>
              <a:rPr lang="en-US" i="1" dirty="0" smtClean="0"/>
              <a:t> </a:t>
            </a:r>
            <a:endParaRPr lang="en-US" i="1" dirty="0"/>
          </a:p>
        </p:txBody>
      </p:sp>
    </p:spTree>
    <p:extLst>
      <p:ext uri="{BB962C8B-B14F-4D97-AF65-F5344CB8AC3E}">
        <p14:creationId xmlns:p14="http://schemas.microsoft.com/office/powerpoint/2010/main" val="866354591"/>
      </p:ext>
    </p:extLst>
  </p:cSld>
  <p:clrMapOvr>
    <a:masterClrMapping/>
  </p:clrMapOvr>
  <p:timing>
    <p:tnLst>
      <p:par>
        <p:cTn xmlns:p14="http://schemas.microsoft.com/office/powerpoint/2010/mai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5" name="Content Placeholder 4" descr="Adsız.tiff"/>
          <p:cNvPicPr>
            <a:picLocks noGrp="1" noChangeAspect="1"/>
          </p:cNvPicPr>
          <p:nvPr>
            <p:ph sz="half" idx="1"/>
          </p:nvPr>
        </p:nvPicPr>
        <p:blipFill>
          <a:blip r:embed="rId2">
            <a:extLst>
              <a:ext uri="{28A0092B-C50C-407E-A947-70E740481C1C}">
                <a14:useLocalDpi xmlns:a14="http://schemas.microsoft.com/office/drawing/2010/main" val="0"/>
              </a:ext>
            </a:extLst>
          </a:blip>
          <a:srcRect t="7617" b="7617"/>
          <a:stretch>
            <a:fillRect/>
          </a:stretch>
        </p:blipFill>
        <p:spPr>
          <a:xfrm>
            <a:off x="457200" y="1673225"/>
            <a:ext cx="4038600" cy="4718050"/>
          </a:xfrm>
        </p:spPr>
      </p:pic>
      <p:sp>
        <p:nvSpPr>
          <p:cNvPr id="4" name="Content Placeholder 3"/>
          <p:cNvSpPr>
            <a:spLocks noGrp="1"/>
          </p:cNvSpPr>
          <p:nvPr>
            <p:ph sz="half" idx="2"/>
          </p:nvPr>
        </p:nvSpPr>
        <p:spPr/>
        <p:txBody>
          <a:bodyPr/>
          <a:lstStyle/>
          <a:p>
            <a:endParaRPr lang="en-US"/>
          </a:p>
        </p:txBody>
      </p:sp>
    </p:spTree>
    <p:extLst>
      <p:ext uri="{BB962C8B-B14F-4D97-AF65-F5344CB8AC3E}">
        <p14:creationId xmlns:p14="http://schemas.microsoft.com/office/powerpoint/2010/main" val="1517546680"/>
      </p:ext>
    </p:extLst>
  </p:cSld>
  <p:clrMapOvr>
    <a:masterClrMapping/>
  </p:clrMapOvr>
  <p:timing>
    <p:tnLst>
      <p:par>
        <p:cTn xmlns:p14="http://schemas.microsoft.com/office/powerpoint/2010/mai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5" name="Content Placeholder 4" descr="Adsız.tiff"/>
          <p:cNvPicPr>
            <a:picLocks noGrp="1" noChangeAspect="1"/>
          </p:cNvPicPr>
          <p:nvPr>
            <p:ph sz="half" idx="1"/>
          </p:nvPr>
        </p:nvPicPr>
        <p:blipFill>
          <a:blip r:embed="rId3">
            <a:extLst>
              <a:ext uri="{28A0092B-C50C-407E-A947-70E740481C1C}">
                <a14:useLocalDpi xmlns:a14="http://schemas.microsoft.com/office/drawing/2010/main" val="0"/>
              </a:ext>
            </a:extLst>
          </a:blip>
          <a:srcRect t="7617" b="7617"/>
          <a:stretch>
            <a:fillRect/>
          </a:stretch>
        </p:blipFill>
        <p:spPr>
          <a:xfrm>
            <a:off x="457200" y="1673225"/>
            <a:ext cx="4038600" cy="4718050"/>
          </a:xfrm>
        </p:spPr>
      </p:pic>
      <p:pic>
        <p:nvPicPr>
          <p:cNvPr id="3" name="Content Placeholder 2" descr="Adsız.tiff"/>
          <p:cNvPicPr>
            <a:picLocks noGrp="1" noChangeAspect="1"/>
          </p:cNvPicPr>
          <p:nvPr>
            <p:ph sz="half" idx="2"/>
          </p:nvPr>
        </p:nvPicPr>
        <p:blipFill>
          <a:blip r:embed="rId4">
            <a:extLst>
              <a:ext uri="{28A0092B-C50C-407E-A947-70E740481C1C}">
                <a14:useLocalDpi xmlns:a14="http://schemas.microsoft.com/office/drawing/2010/main" val="0"/>
              </a:ext>
            </a:extLst>
          </a:blip>
          <a:srcRect l="-12108" r="-12108"/>
          <a:stretch>
            <a:fillRect/>
          </a:stretch>
        </p:blipFill>
        <p:spPr>
          <a:xfrm>
            <a:off x="4648200" y="1673225"/>
            <a:ext cx="4038600" cy="4718050"/>
          </a:xfrm>
        </p:spPr>
      </p:pic>
    </p:spTree>
    <p:extLst>
      <p:ext uri="{BB962C8B-B14F-4D97-AF65-F5344CB8AC3E}">
        <p14:creationId xmlns:p14="http://schemas.microsoft.com/office/powerpoint/2010/main" val="1864975801"/>
      </p:ext>
    </p:extLst>
  </p:cSld>
  <p:clrMapOvr>
    <a:masterClrMapping/>
  </p:clrMapOvr>
  <p:timing>
    <p:tnLst>
      <p:par>
        <p:cTn xmlns:p14="http://schemas.microsoft.com/office/powerpoint/2010/mai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b="1" dirty="0" smtClean="0"/>
              <a:t>Repeat surgery for pain</a:t>
            </a:r>
            <a:endParaRPr lang="en-US" b="1" dirty="0"/>
          </a:p>
        </p:txBody>
      </p:sp>
      <p:sp>
        <p:nvSpPr>
          <p:cNvPr id="4" name="Content Placeholder 3"/>
          <p:cNvSpPr>
            <a:spLocks noGrp="1"/>
          </p:cNvSpPr>
          <p:nvPr>
            <p:ph idx="1"/>
          </p:nvPr>
        </p:nvSpPr>
        <p:spPr/>
        <p:txBody>
          <a:bodyPr/>
          <a:lstStyle/>
          <a:p>
            <a:endParaRPr lang="en-US" dirty="0" smtClean="0"/>
          </a:p>
          <a:p>
            <a:r>
              <a:rPr lang="en-US" dirty="0" smtClean="0"/>
              <a:t>Limited information is available in the literature</a:t>
            </a:r>
          </a:p>
          <a:p>
            <a:r>
              <a:rPr lang="en-US" dirty="0" smtClean="0"/>
              <a:t>Patients with pain are more likely to have</a:t>
            </a:r>
          </a:p>
          <a:p>
            <a:pPr lvl="1"/>
            <a:r>
              <a:rPr lang="en-US" dirty="0" smtClean="0"/>
              <a:t>Advanced disease</a:t>
            </a:r>
          </a:p>
          <a:p>
            <a:pPr lvl="1"/>
            <a:r>
              <a:rPr lang="en-US" dirty="0" smtClean="0"/>
              <a:t>Associated deep infiltrating lesions</a:t>
            </a:r>
          </a:p>
          <a:p>
            <a:pPr lvl="1"/>
            <a:r>
              <a:rPr lang="en-US" dirty="0" smtClean="0"/>
              <a:t>Lesions involving the bowel and the bladder</a:t>
            </a:r>
          </a:p>
          <a:p>
            <a:pPr lvl="1"/>
            <a:r>
              <a:rPr lang="en-US" dirty="0" smtClean="0"/>
              <a:t>Cysts that are deeply located in the ovary with the ovary being densely stuck to the pelvic sidewall</a:t>
            </a:r>
          </a:p>
        </p:txBody>
      </p:sp>
    </p:spTree>
    <p:extLst>
      <p:ext uri="{BB962C8B-B14F-4D97-AF65-F5344CB8AC3E}">
        <p14:creationId xmlns:p14="http://schemas.microsoft.com/office/powerpoint/2010/main" val="1396123197"/>
      </p:ext>
    </p:extLst>
  </p:cSld>
  <p:clrMapOvr>
    <a:masterClrMapping/>
  </p:clrMapOvr>
  <p:timing>
    <p:tnLst>
      <p:par>
        <p:cTn xmlns:p14="http://schemas.microsoft.com/office/powerpoint/2010/mai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p:cNvSpPr>
            <a:spLocks noGrp="1"/>
          </p:cNvSpPr>
          <p:nvPr>
            <p:ph type="title"/>
          </p:nvPr>
        </p:nvSpPr>
        <p:spPr/>
        <p:txBody>
          <a:bodyPr>
            <a:normAutofit fontScale="90000"/>
          </a:bodyPr>
          <a:lstStyle/>
          <a:p>
            <a:r>
              <a:rPr lang="tr-TR" sz="4000" dirty="0" err="1" smtClean="0">
                <a:solidFill>
                  <a:srgbClr val="FF0000"/>
                </a:solidFill>
              </a:rPr>
              <a:t>Endometrioma</a:t>
            </a:r>
            <a:r>
              <a:rPr lang="tr-TR" sz="4000" dirty="0" smtClean="0">
                <a:solidFill>
                  <a:srgbClr val="FF0000"/>
                </a:solidFill>
              </a:rPr>
              <a:t> cerrahisini en çok kim tercih ediyor?</a:t>
            </a:r>
          </a:p>
        </p:txBody>
      </p:sp>
      <p:pic>
        <p:nvPicPr>
          <p:cNvPr id="12291"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88900" y="1905000"/>
            <a:ext cx="8926513" cy="304800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Oval 3"/>
          <p:cNvSpPr/>
          <p:nvPr/>
        </p:nvSpPr>
        <p:spPr>
          <a:xfrm>
            <a:off x="4724400" y="3810000"/>
            <a:ext cx="838200" cy="4572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tr-TR"/>
          </a:p>
        </p:txBody>
      </p:sp>
      <p:sp>
        <p:nvSpPr>
          <p:cNvPr id="12293" name="Rectangle 4"/>
          <p:cNvSpPr>
            <a:spLocks noChangeArrowheads="1"/>
          </p:cNvSpPr>
          <p:nvPr/>
        </p:nvSpPr>
        <p:spPr bwMode="auto">
          <a:xfrm>
            <a:off x="2076450" y="6324600"/>
            <a:ext cx="69723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r>
              <a:rPr lang="tr-TR" sz="1400">
                <a:solidFill>
                  <a:srgbClr val="FF0000"/>
                </a:solidFill>
              </a:rPr>
              <a:t>Gelbaya TA, etal. . Reprod Biomed Online. 2010 Sep;21(3):325-30.</a:t>
            </a:r>
          </a:p>
        </p:txBody>
      </p:sp>
      <p:sp>
        <p:nvSpPr>
          <p:cNvPr id="2" name="Dikdörtgen 1"/>
          <p:cNvSpPr/>
          <p:nvPr/>
        </p:nvSpPr>
        <p:spPr>
          <a:xfrm>
            <a:off x="160908" y="5257800"/>
            <a:ext cx="8803580" cy="838200"/>
          </a:xfrm>
          <a:prstGeom prst="rect">
            <a:avLst/>
          </a:prstGeom>
          <a:solidFill>
            <a:schemeClr val="bg2">
              <a:lumMod val="25000"/>
            </a:schemeClr>
          </a:solidFill>
          <a:ln>
            <a:solidFill>
              <a:schemeClr val="bg1"/>
            </a:solid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000" b="1" dirty="0" smtClean="0">
                <a:solidFill>
                  <a:schemeClr val="bg1"/>
                </a:solidFill>
                <a:latin typeface="Calibri" pitchFamily="34" charset="0"/>
              </a:rPr>
              <a:t>YANIT: IVF Merkezi olmayan kliniklerdeki jinekologlar</a:t>
            </a:r>
            <a:endParaRPr lang="tr-TR" sz="2000" b="1" dirty="0">
              <a:solidFill>
                <a:schemeClr val="bg1"/>
              </a:solidFill>
              <a:latin typeface="Calibri" pitchFamily="34" charset="0"/>
            </a:endParaRPr>
          </a:p>
        </p:txBody>
      </p:sp>
      <p:sp>
        <p:nvSpPr>
          <p:cNvPr id="3" name="Dikdörtgen 2"/>
          <p:cNvSpPr/>
          <p:nvPr/>
        </p:nvSpPr>
        <p:spPr>
          <a:xfrm>
            <a:off x="160908" y="1905000"/>
            <a:ext cx="666676" cy="22785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746692603"/>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2000" fill="hold"/>
                                        <p:tgtEl>
                                          <p:spTgt spid="2"/>
                                        </p:tgtEl>
                                        <p:attrNameLst>
                                          <p:attrName>ppt_x</p:attrName>
                                        </p:attrNameLst>
                                      </p:cBhvr>
                                      <p:tavLst>
                                        <p:tav tm="0">
                                          <p:val>
                                            <p:strVal val="#ppt_x"/>
                                          </p:val>
                                        </p:tav>
                                        <p:tav tm="100000">
                                          <p:val>
                                            <p:strVal val="#ppt_x"/>
                                          </p:val>
                                        </p:tav>
                                      </p:tavLst>
                                    </p:anim>
                                    <p:anim calcmode="lin" valueType="num">
                                      <p:cBhvr additive="base">
                                        <p:cTn id="8" dur="2000" fill="hold"/>
                                        <p:tgtEl>
                                          <p:spTgt spid="2"/>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ChangeArrowheads="1"/>
          </p:cNvSpPr>
          <p:nvPr>
            <p:ph type="title"/>
          </p:nvPr>
        </p:nvSpPr>
        <p:spPr/>
        <p:txBody>
          <a:bodyPr>
            <a:normAutofit fontScale="90000"/>
          </a:bodyPr>
          <a:lstStyle/>
          <a:p>
            <a:pPr eaLnBrk="1" hangingPunct="1"/>
            <a:r>
              <a:rPr lang="en-GB" sz="3600" dirty="0">
                <a:latin typeface="Arial" charset="0"/>
                <a:cs typeface="Arial" charset="0"/>
              </a:rPr>
              <a:t>Ultrasound criteria for </a:t>
            </a:r>
            <a:r>
              <a:rPr lang="en-GB" sz="3600" dirty="0" err="1">
                <a:latin typeface="Arial" charset="0"/>
                <a:cs typeface="Arial" charset="0"/>
              </a:rPr>
              <a:t>endometrioma</a:t>
            </a:r>
            <a:r>
              <a:rPr lang="en-GB" sz="4000" dirty="0">
                <a:latin typeface="Arial" charset="0"/>
                <a:cs typeface="Arial" charset="0"/>
              </a:rPr>
              <a:t/>
            </a:r>
            <a:br>
              <a:rPr lang="en-GB" sz="4000" dirty="0">
                <a:latin typeface="Arial" charset="0"/>
                <a:cs typeface="Arial" charset="0"/>
              </a:rPr>
            </a:br>
            <a:r>
              <a:rPr lang="en-GB" sz="3600" dirty="0">
                <a:latin typeface="Arial" charset="0"/>
                <a:cs typeface="Arial" charset="0"/>
              </a:rPr>
              <a:t>IOTA Group 2010</a:t>
            </a:r>
          </a:p>
        </p:txBody>
      </p:sp>
      <p:sp>
        <p:nvSpPr>
          <p:cNvPr id="36867" name="Rectangle 3"/>
          <p:cNvSpPr>
            <a:spLocks noGrp="1" noChangeArrowheads="1"/>
          </p:cNvSpPr>
          <p:nvPr>
            <p:ph type="body" idx="1"/>
          </p:nvPr>
        </p:nvSpPr>
        <p:spPr/>
        <p:txBody>
          <a:bodyPr/>
          <a:lstStyle/>
          <a:p>
            <a:pPr eaLnBrk="1" hangingPunct="1"/>
            <a:endParaRPr lang="en-GB" dirty="0" smtClean="0">
              <a:latin typeface="Arial" charset="0"/>
              <a:cs typeface="Arial" charset="0"/>
            </a:endParaRPr>
          </a:p>
          <a:p>
            <a:pPr eaLnBrk="1" hangingPunct="1"/>
            <a:endParaRPr lang="en-GB" dirty="0">
              <a:latin typeface="Arial" charset="0"/>
              <a:cs typeface="Arial" charset="0"/>
            </a:endParaRPr>
          </a:p>
          <a:p>
            <a:pPr eaLnBrk="1" hangingPunct="1"/>
            <a:r>
              <a:rPr lang="en-GB" dirty="0" smtClean="0">
                <a:latin typeface="Arial" charset="0"/>
                <a:cs typeface="Arial" charset="0"/>
              </a:rPr>
              <a:t>Premenopausal </a:t>
            </a:r>
            <a:r>
              <a:rPr lang="en-GB" dirty="0">
                <a:latin typeface="Arial" charset="0"/>
                <a:cs typeface="Arial" charset="0"/>
              </a:rPr>
              <a:t>status</a:t>
            </a:r>
          </a:p>
          <a:p>
            <a:pPr eaLnBrk="1" hangingPunct="1"/>
            <a:r>
              <a:rPr lang="en-GB" dirty="0">
                <a:latin typeface="Arial" charset="0"/>
                <a:cs typeface="Arial" charset="0"/>
              </a:rPr>
              <a:t>Ground glass echogenicity of the cyst fluid</a:t>
            </a:r>
          </a:p>
          <a:p>
            <a:pPr eaLnBrk="1" hangingPunct="1"/>
            <a:r>
              <a:rPr lang="en-GB" dirty="0">
                <a:latin typeface="Arial" charset="0"/>
                <a:cs typeface="Arial" charset="0"/>
              </a:rPr>
              <a:t>One to four </a:t>
            </a:r>
            <a:r>
              <a:rPr lang="en-GB" dirty="0" err="1">
                <a:latin typeface="Arial" charset="0"/>
                <a:cs typeface="Arial" charset="0"/>
              </a:rPr>
              <a:t>locules</a:t>
            </a:r>
            <a:endParaRPr lang="en-GB" dirty="0">
              <a:latin typeface="Arial" charset="0"/>
              <a:cs typeface="Arial" charset="0"/>
            </a:endParaRPr>
          </a:p>
          <a:p>
            <a:pPr eaLnBrk="1" hangingPunct="1"/>
            <a:r>
              <a:rPr lang="en-GB" dirty="0">
                <a:latin typeface="Arial" charset="0"/>
                <a:cs typeface="Arial" charset="0"/>
              </a:rPr>
              <a:t>No solid parts (or no papillary projections with detectable blood flow)</a:t>
            </a:r>
          </a:p>
          <a:p>
            <a:pPr eaLnBrk="1" hangingPunct="1"/>
            <a:endParaRPr lang="en-GB" dirty="0">
              <a:latin typeface="Arial" charset="0"/>
              <a:cs typeface="Arial" charset="0"/>
            </a:endParaRPr>
          </a:p>
        </p:txBody>
      </p:sp>
    </p:spTree>
    <p:extLst>
      <p:ext uri="{BB962C8B-B14F-4D97-AF65-F5344CB8AC3E}">
        <p14:creationId xmlns:p14="http://schemas.microsoft.com/office/powerpoint/2010/main" val="3904011226"/>
      </p:ext>
    </p:extLst>
  </p:cSld>
  <p:clrMapOvr>
    <a:masterClrMapping/>
  </p:clrMapOvr>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5" name="Content Placeholder 4" descr="Adsız.tiff"/>
          <p:cNvPicPr>
            <a:picLocks noGrp="1" noChangeAspect="1"/>
          </p:cNvPicPr>
          <p:nvPr>
            <p:ph sz="half" idx="1"/>
          </p:nvPr>
        </p:nvPicPr>
        <p:blipFill>
          <a:blip r:embed="rId2">
            <a:extLst>
              <a:ext uri="{28A0092B-C50C-407E-A947-70E740481C1C}">
                <a14:useLocalDpi xmlns:a14="http://schemas.microsoft.com/office/drawing/2010/main" val="0"/>
              </a:ext>
            </a:extLst>
          </a:blip>
          <a:srcRect t="-37618" b="-37618"/>
          <a:stretch>
            <a:fillRect/>
          </a:stretch>
        </p:blipFill>
        <p:spPr>
          <a:xfrm>
            <a:off x="457200" y="1673225"/>
            <a:ext cx="4038600" cy="4718050"/>
          </a:xfrm>
        </p:spPr>
      </p:pic>
      <p:sp>
        <p:nvSpPr>
          <p:cNvPr id="4" name="Content Placeholder 3"/>
          <p:cNvSpPr>
            <a:spLocks noGrp="1"/>
          </p:cNvSpPr>
          <p:nvPr>
            <p:ph sz="half" idx="2"/>
          </p:nvPr>
        </p:nvSpPr>
        <p:spPr/>
        <p:txBody>
          <a:bodyPr/>
          <a:lstStyle/>
          <a:p>
            <a:endParaRPr lang="en-US"/>
          </a:p>
        </p:txBody>
      </p:sp>
    </p:spTree>
    <p:extLst>
      <p:ext uri="{BB962C8B-B14F-4D97-AF65-F5344CB8AC3E}">
        <p14:creationId xmlns:p14="http://schemas.microsoft.com/office/powerpoint/2010/main" val="3480771974"/>
      </p:ext>
    </p:extLst>
  </p:cSld>
  <p:clrMapOvr>
    <a:masterClrMapping/>
  </p:clrMapOvr>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8"/>
          <p:cNvSpPr>
            <a:spLocks noGrp="1" noChangeArrowheads="1"/>
          </p:cNvSpPr>
          <p:nvPr>
            <p:ph type="title"/>
          </p:nvPr>
        </p:nvSpPr>
        <p:spPr/>
        <p:txBody>
          <a:bodyPr/>
          <a:lstStyle/>
          <a:p>
            <a:pPr eaLnBrk="1" hangingPunct="1"/>
            <a:endParaRPr lang="tr-TR">
              <a:latin typeface="Arial" charset="0"/>
              <a:cs typeface="Arial" charset="0"/>
            </a:endParaRPr>
          </a:p>
        </p:txBody>
      </p:sp>
      <p:pic>
        <p:nvPicPr>
          <p:cNvPr id="37891" name="Picture 4"/>
          <p:cNvPicPr>
            <a:picLocks noGrp="1" noChangeAspect="1" noChangeArrowheads="1"/>
          </p:cNvPicPr>
          <p:nvPr>
            <p:ph sz="half" idx="1"/>
          </p:nvPr>
        </p:nvPicPr>
        <p:blipFill>
          <a:blip r:embed="rId2">
            <a:extLst>
              <a:ext uri="{28A0092B-C50C-407E-A947-70E740481C1C}">
                <a14:useLocalDpi xmlns:a14="http://schemas.microsoft.com/office/drawing/2010/main" val="0"/>
              </a:ext>
            </a:extLst>
          </a:blip>
          <a:srcRect/>
          <a:stretch>
            <a:fillRect/>
          </a:stretch>
        </p:blipFill>
        <p:spPr>
          <a:xfrm>
            <a:off x="0" y="0"/>
            <a:ext cx="9144000" cy="1216025"/>
          </a:xfrm>
          <a:noFill/>
        </p:spPr>
      </p:pic>
      <p:pic>
        <p:nvPicPr>
          <p:cNvPr id="37892" name="Picture 7"/>
          <p:cNvPicPr>
            <a:picLocks noGrp="1" noChangeAspect="1" noChangeArrowheads="1"/>
          </p:cNvPicPr>
          <p:nvPr>
            <p:ph sz="half" idx="2"/>
          </p:nvPr>
        </p:nvPicPr>
        <p:blipFill>
          <a:blip r:embed="rId3">
            <a:extLst>
              <a:ext uri="{28A0092B-C50C-407E-A947-70E740481C1C}">
                <a14:useLocalDpi xmlns:a14="http://schemas.microsoft.com/office/drawing/2010/main" val="0"/>
              </a:ext>
            </a:extLst>
          </a:blip>
          <a:srcRect/>
          <a:stretch>
            <a:fillRect/>
          </a:stretch>
        </p:blipFill>
        <p:spPr>
          <a:xfrm>
            <a:off x="1187450" y="1557338"/>
            <a:ext cx="6335713" cy="5060950"/>
          </a:xfrm>
          <a:noFill/>
        </p:spPr>
      </p:pic>
    </p:spTree>
    <p:extLst>
      <p:ext uri="{BB962C8B-B14F-4D97-AF65-F5344CB8AC3E}">
        <p14:creationId xmlns:p14="http://schemas.microsoft.com/office/powerpoint/2010/main" val="3793981057"/>
      </p:ext>
    </p:extLst>
  </p:cSld>
  <p:clrMapOvr>
    <a:masterClrMapping/>
  </p:clrMapOvr>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5"/>
          <p:cNvSpPr>
            <a:spLocks noGrp="1" noChangeArrowheads="1"/>
          </p:cNvSpPr>
          <p:nvPr>
            <p:ph type="title"/>
          </p:nvPr>
        </p:nvSpPr>
        <p:spPr/>
        <p:txBody>
          <a:bodyPr/>
          <a:lstStyle/>
          <a:p>
            <a:pPr eaLnBrk="1" hangingPunct="1"/>
            <a:endParaRPr lang="tr-TR">
              <a:latin typeface="Arial" charset="0"/>
              <a:cs typeface="Arial" charset="0"/>
            </a:endParaRPr>
          </a:p>
        </p:txBody>
      </p:sp>
      <p:pic>
        <p:nvPicPr>
          <p:cNvPr id="38915" name="Picture 4"/>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a:xfrm>
            <a:off x="1174074" y="158395"/>
            <a:ext cx="6613152" cy="6681745"/>
          </a:xfrm>
          <a:noFill/>
        </p:spPr>
      </p:pic>
    </p:spTree>
    <p:extLst>
      <p:ext uri="{BB962C8B-B14F-4D97-AF65-F5344CB8AC3E}">
        <p14:creationId xmlns:p14="http://schemas.microsoft.com/office/powerpoint/2010/main" val="3255258348"/>
      </p:ext>
    </p:extLst>
  </p:cSld>
  <p:clrMapOvr>
    <a:masterClrMapping/>
  </p:clrMapOvr>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 name="Shape 94"/>
          <p:cNvSpPr>
            <a:spLocks noGrp="1"/>
          </p:cNvSpPr>
          <p:nvPr>
            <p:ph type="title"/>
          </p:nvPr>
        </p:nvSpPr>
        <p:spPr>
          <a:xfrm>
            <a:off x="860226" y="386223"/>
            <a:ext cx="7804548" cy="834368"/>
          </a:xfrm>
          <a:prstGeom prst="rect">
            <a:avLst/>
          </a:prstGeom>
        </p:spPr>
        <p:txBody>
          <a:bodyPr>
            <a:normAutofit fontScale="90000"/>
          </a:bodyPr>
          <a:lstStyle>
            <a:lvl1pPr defTabSz="508254">
              <a:defRPr sz="6960"/>
            </a:lvl1pPr>
          </a:lstStyle>
          <a:p>
            <a:pPr lvl="0">
              <a:defRPr sz="1800" b="0">
                <a:solidFill>
                  <a:srgbClr val="000000"/>
                </a:solidFill>
              </a:defRPr>
            </a:pPr>
            <a:r>
              <a:rPr sz="4900" b="1" dirty="0">
                <a:solidFill>
                  <a:srgbClr val="CF1F00"/>
                </a:solidFill>
              </a:rPr>
              <a:t>HE-4</a:t>
            </a:r>
          </a:p>
        </p:txBody>
      </p:sp>
      <p:pic>
        <p:nvPicPr>
          <p:cNvPr id="95" name="pasted-image.tif"/>
          <p:cNvPicPr/>
          <p:nvPr/>
        </p:nvPicPr>
        <p:blipFill>
          <a:blip r:embed="rId3">
            <a:extLst/>
          </a:blip>
          <a:stretch>
            <a:fillRect/>
          </a:stretch>
        </p:blipFill>
        <p:spPr>
          <a:xfrm>
            <a:off x="192573" y="2750372"/>
            <a:ext cx="4156599" cy="3917066"/>
          </a:xfrm>
          <a:prstGeom prst="rect">
            <a:avLst/>
          </a:prstGeom>
          <a:ln w="12700">
            <a:miter lim="400000"/>
          </a:ln>
        </p:spPr>
      </p:pic>
      <p:pic>
        <p:nvPicPr>
          <p:cNvPr id="96" name="pasted-image.tif"/>
          <p:cNvPicPr/>
          <p:nvPr/>
        </p:nvPicPr>
        <p:blipFill>
          <a:blip r:embed="rId4">
            <a:extLst/>
          </a:blip>
          <a:srcRect b="33356"/>
          <a:stretch>
            <a:fillRect/>
          </a:stretch>
        </p:blipFill>
        <p:spPr>
          <a:xfrm>
            <a:off x="500063" y="1220591"/>
            <a:ext cx="8143875" cy="1386604"/>
          </a:xfrm>
          <a:prstGeom prst="rect">
            <a:avLst/>
          </a:prstGeom>
          <a:ln w="25400">
            <a:solidFill>
              <a:schemeClr val="tx1"/>
            </a:solidFill>
            <a:miter lim="400000"/>
          </a:ln>
        </p:spPr>
      </p:pic>
      <p:sp>
        <p:nvSpPr>
          <p:cNvPr id="97" name="Shape 97"/>
          <p:cNvSpPr/>
          <p:nvPr/>
        </p:nvSpPr>
        <p:spPr>
          <a:xfrm flipV="1">
            <a:off x="379440" y="2423141"/>
            <a:ext cx="8385120" cy="1"/>
          </a:xfrm>
          <a:prstGeom prst="line">
            <a:avLst/>
          </a:prstGeom>
          <a:ln w="50800">
            <a:solidFill>
              <a:srgbClr val="C82506"/>
            </a:solidFill>
            <a:miter lim="400000"/>
          </a:ln>
        </p:spPr>
        <p:txBody>
          <a:bodyPr lIns="0" tIns="0" rIns="0" bIns="0" anchor="ctr"/>
          <a:lstStyle/>
          <a:p>
            <a:pPr lvl="0">
              <a:defRPr sz="2400"/>
            </a:pPr>
            <a:endParaRPr/>
          </a:p>
        </p:txBody>
      </p:sp>
      <p:sp>
        <p:nvSpPr>
          <p:cNvPr id="98" name="Shape 98"/>
          <p:cNvSpPr/>
          <p:nvPr/>
        </p:nvSpPr>
        <p:spPr>
          <a:xfrm>
            <a:off x="4196366" y="5158349"/>
            <a:ext cx="4797670" cy="1321594"/>
          </a:xfrm>
          <a:prstGeom prst="rect">
            <a:avLst/>
          </a:prstGeom>
          <a:ln w="12700">
            <a:miter lim="400000"/>
          </a:ln>
          <a:extLst>
            <a:ext uri="{C572A759-6A51-4108-AA02-DFA0A04FC94B}">
              <ma14:wrappingTextBoxFlag xmlns:ma14="http://schemas.microsoft.com/office/mac/drawingml/2011/main" val="1"/>
            </a:ext>
          </a:extLst>
        </p:spPr>
        <p:txBody>
          <a:bodyPr lIns="35717" tIns="35717" rIns="35717" bIns="35717" anchor="ctr">
            <a:spAutoFit/>
          </a:bodyPr>
          <a:lstStyle/>
          <a:p>
            <a:pPr lvl="0" algn="r">
              <a:defRPr sz="1800"/>
            </a:pPr>
            <a:r>
              <a:rPr sz="2000" dirty="0"/>
              <a:t>Lin et al. EJOGRB 2013:167;81</a:t>
            </a:r>
          </a:p>
          <a:p>
            <a:pPr lvl="0" algn="r">
              <a:defRPr sz="1800"/>
            </a:pPr>
            <a:endParaRPr sz="2000" dirty="0"/>
          </a:p>
          <a:p>
            <a:pPr lvl="0" algn="r">
              <a:defRPr sz="1800"/>
            </a:pPr>
            <a:r>
              <a:rPr sz="2000" dirty="0"/>
              <a:t>Moore et al. Am J Obstet Gynecol</a:t>
            </a:r>
          </a:p>
          <a:p>
            <a:pPr lvl="0" algn="r">
              <a:defRPr sz="1800"/>
            </a:pPr>
            <a:r>
              <a:rPr sz="2000" dirty="0"/>
              <a:t>2012: 206; 351 </a:t>
            </a:r>
          </a:p>
        </p:txBody>
      </p:sp>
    </p:spTree>
    <p:extLst>
      <p:ext uri="{BB962C8B-B14F-4D97-AF65-F5344CB8AC3E}">
        <p14:creationId xmlns:p14="http://schemas.microsoft.com/office/powerpoint/2010/main" val="426955664"/>
      </p:ext>
    </p:extLst>
  </p:cSld>
  <p:clrMapOvr>
    <a:masterClrMapping/>
  </p:clrMapOvr>
  <p:transition xmlns:p14="http://schemas.microsoft.com/office/powerpoint/2010/main" spd="med"/>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3" descr="Adsız.tiff"/>
          <p:cNvPicPr>
            <a:picLocks noGrp="1" noChangeAspect="1"/>
          </p:cNvPicPr>
          <p:nvPr>
            <p:ph sz="half" idx="1"/>
          </p:nvPr>
        </p:nvPicPr>
        <p:blipFill>
          <a:blip r:embed="rId2">
            <a:extLst>
              <a:ext uri="{28A0092B-C50C-407E-A947-70E740481C1C}">
                <a14:useLocalDpi xmlns:a14="http://schemas.microsoft.com/office/drawing/2010/main" val="0"/>
              </a:ext>
            </a:extLst>
          </a:blip>
          <a:srcRect t="-63768" b="-63768"/>
          <a:stretch>
            <a:fillRect/>
          </a:stretch>
        </p:blipFill>
        <p:spPr>
          <a:xfrm>
            <a:off x="-1" y="1118512"/>
            <a:ext cx="8397599" cy="5876932"/>
          </a:xfrm>
        </p:spPr>
      </p:pic>
      <p:sp>
        <p:nvSpPr>
          <p:cNvPr id="6" name="Title 1"/>
          <p:cNvSpPr>
            <a:spLocks noGrp="1"/>
          </p:cNvSpPr>
          <p:nvPr>
            <p:ph type="title"/>
          </p:nvPr>
        </p:nvSpPr>
        <p:spPr/>
        <p:txBody>
          <a:bodyPr>
            <a:normAutofit/>
          </a:bodyPr>
          <a:lstStyle/>
          <a:p>
            <a:pPr algn="ctr"/>
            <a:r>
              <a:rPr lang="en-US" sz="2400" dirty="0" err="1" smtClean="0"/>
              <a:t>Endometriomaların</a:t>
            </a:r>
            <a:r>
              <a:rPr lang="en-US" sz="2400" dirty="0" smtClean="0"/>
              <a:t> </a:t>
            </a:r>
            <a:r>
              <a:rPr lang="en-US" sz="2400" dirty="0" err="1" smtClean="0"/>
              <a:t>tedavisi</a:t>
            </a:r>
            <a:r>
              <a:rPr lang="en-US" sz="2400" dirty="0" smtClean="0"/>
              <a:t>: </a:t>
            </a:r>
            <a:r>
              <a:rPr lang="en-US" sz="2400" dirty="0"/>
              <a:t>U</a:t>
            </a:r>
            <a:r>
              <a:rPr lang="en-US" sz="2400" dirty="0" smtClean="0"/>
              <a:t>ncontrolled studies </a:t>
            </a:r>
            <a:endParaRPr lang="en-US" sz="2400" dirty="0"/>
          </a:p>
        </p:txBody>
      </p:sp>
      <p:sp>
        <p:nvSpPr>
          <p:cNvPr id="2" name="Content Placeholder 1"/>
          <p:cNvSpPr>
            <a:spLocks noGrp="1"/>
          </p:cNvSpPr>
          <p:nvPr>
            <p:ph sz="half" idx="2"/>
          </p:nvPr>
        </p:nvSpPr>
        <p:spPr/>
        <p:txBody>
          <a:bodyPr/>
          <a:lstStyle/>
          <a:p>
            <a:endParaRPr lang="en-US"/>
          </a:p>
        </p:txBody>
      </p:sp>
    </p:spTree>
    <p:extLst>
      <p:ext uri="{BB962C8B-B14F-4D97-AF65-F5344CB8AC3E}">
        <p14:creationId xmlns:p14="http://schemas.microsoft.com/office/powerpoint/2010/main" val="2857267290"/>
      </p:ext>
    </p:extLst>
  </p:cSld>
  <p:clrMapOvr>
    <a:masterClrMapping/>
  </p:clrMapOvr>
  <p:timing>
    <p:tnLst>
      <p:par>
        <p:cTn xmlns:p14="http://schemas.microsoft.com/office/powerpoint/2010/mai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larity">
  <a:themeElements>
    <a:clrScheme name="Clarity">
      <a:dk1>
        <a:srgbClr val="292934"/>
      </a:dk1>
      <a:lt1>
        <a:srgbClr val="FFFFFF"/>
      </a:lt1>
      <a:dk2>
        <a:srgbClr val="D2533C"/>
      </a:dk2>
      <a:lt2>
        <a:srgbClr val="F3F2DC"/>
      </a:lt2>
      <a:accent1>
        <a:srgbClr val="93A299"/>
      </a:accent1>
      <a:accent2>
        <a:srgbClr val="AD8F67"/>
      </a:accent2>
      <a:accent3>
        <a:srgbClr val="726056"/>
      </a:accent3>
      <a:accent4>
        <a:srgbClr val="4C5A6A"/>
      </a:accent4>
      <a:accent5>
        <a:srgbClr val="808DA0"/>
      </a:accent5>
      <a:accent6>
        <a:srgbClr val="79463D"/>
      </a:accent6>
      <a:hlink>
        <a:srgbClr val="0000FF"/>
      </a:hlink>
      <a:folHlink>
        <a:srgbClr val="800080"/>
      </a:folHlink>
    </a:clrScheme>
    <a:fontScheme name="Office Classic 2">
      <a:majorFont>
        <a:latin typeface="Arial"/>
        <a:ea typeface=""/>
        <a:cs typeface=""/>
        <a:font script="Jpan" typeface="ＭＳ Ｐゴシック"/>
        <a:font script="Hang" typeface="돋움"/>
        <a:font script="Hans" typeface="华文新魏"/>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돋움"/>
        <a:font script="Hans" typeface="华文新魏"/>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Clarity">
      <a:fillStyleLst>
        <a:solidFill>
          <a:schemeClr val="phClr"/>
        </a:solidFill>
        <a:gradFill rotWithShape="1">
          <a:gsLst>
            <a:gs pos="0">
              <a:schemeClr val="phClr">
                <a:tint val="50000"/>
                <a:shade val="86000"/>
                <a:satMod val="140000"/>
              </a:schemeClr>
            </a:gs>
            <a:gs pos="45000">
              <a:schemeClr val="phClr">
                <a:tint val="48000"/>
                <a:satMod val="150000"/>
              </a:schemeClr>
            </a:gs>
            <a:gs pos="100000">
              <a:schemeClr val="phClr">
                <a:tint val="28000"/>
                <a:satMod val="160000"/>
              </a:schemeClr>
            </a:gs>
          </a:gsLst>
          <a:path path="circle">
            <a:fillToRect l="100000" t="100000" r="100000" b="100000"/>
          </a:path>
        </a:gradFill>
        <a:gradFill rotWithShape="1">
          <a:gsLst>
            <a:gs pos="0">
              <a:schemeClr val="phClr">
                <a:shade val="70000"/>
                <a:satMod val="150000"/>
              </a:schemeClr>
            </a:gs>
            <a:gs pos="34000">
              <a:schemeClr val="phClr">
                <a:shade val="70000"/>
                <a:satMod val="140000"/>
              </a:schemeClr>
            </a:gs>
            <a:gs pos="70000">
              <a:schemeClr val="phClr">
                <a:tint val="100000"/>
                <a:shade val="90000"/>
                <a:satMod val="140000"/>
              </a:schemeClr>
            </a:gs>
            <a:gs pos="100000">
              <a:schemeClr val="phClr">
                <a:tint val="100000"/>
                <a:shade val="100000"/>
                <a:satMod val="100000"/>
              </a:schemeClr>
            </a:gs>
          </a:gsLst>
          <a:path path="circle">
            <a:fillToRect l="100000" t="100000" r="100000" b="100000"/>
          </a:path>
        </a:gradFill>
      </a:fillStyleLst>
      <a:lnStyleLst>
        <a:ln w="9525" cap="flat" cmpd="sng" algn="ctr">
          <a:solidFill>
            <a:schemeClr val="phClr"/>
          </a:solidFill>
          <a:prstDash val="solid"/>
        </a:ln>
        <a:ln w="26425" cap="flat" cmpd="sng" algn="ctr">
          <a:solidFill>
            <a:schemeClr val="phClr"/>
          </a:solidFill>
          <a:prstDash val="solid"/>
        </a:ln>
        <a:ln w="4445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38100" dist="25400" dir="2700000" algn="br" rotWithShape="0">
              <a:srgbClr val="000000">
                <a:alpha val="60000"/>
              </a:srgbClr>
            </a:outerShdw>
          </a:effectLst>
          <a:scene3d>
            <a:camera prst="orthographicFront">
              <a:rot lat="0" lon="0" rev="0"/>
            </a:camera>
            <a:lightRig rig="balanced" dir="t">
              <a:rot lat="0" lon="0" rev="5100000"/>
            </a:lightRig>
          </a:scene3d>
          <a:sp3d contourW="6350">
            <a:bevelT w="29210" h="12700"/>
            <a:contourClr>
              <a:schemeClr val="phClr">
                <a:shade val="30000"/>
                <a:satMod val="130000"/>
              </a:schemeClr>
            </a:contourClr>
          </a:sp3d>
        </a:effectStyle>
      </a:effectStyleLst>
      <a:bgFillStyleLst>
        <a:solidFill>
          <a:schemeClr val="phClr"/>
        </a:solidFill>
        <a:gradFill rotWithShape="1">
          <a:gsLst>
            <a:gs pos="0">
              <a:schemeClr val="phClr">
                <a:tint val="85000"/>
                <a:satMod val="180000"/>
              </a:schemeClr>
            </a:gs>
            <a:gs pos="40000">
              <a:schemeClr val="phClr">
                <a:tint val="95000"/>
                <a:shade val="85000"/>
                <a:satMod val="150000"/>
              </a:schemeClr>
            </a:gs>
            <a:gs pos="100000">
              <a:schemeClr val="phClr">
                <a:shade val="45000"/>
                <a:satMod val="200000"/>
              </a:schemeClr>
            </a:gs>
          </a:gsLst>
          <a:lin ang="5400000" scaled="0"/>
        </a:gradFill>
        <a:blipFill rotWithShape="1">
          <a:blip xmlns:r="http://schemas.openxmlformats.org/officeDocument/2006/relationships" r:embed="rId1">
            <a:duotone>
              <a:schemeClr val="phClr">
                <a:shade val="55000"/>
              </a:schemeClr>
              <a:schemeClr val="phClr">
                <a:tint val="97000"/>
                <a:satMod val="95000"/>
              </a:schemeClr>
            </a:duotone>
          </a:blip>
          <a:tile tx="0" ty="0" sx="70000" sy="7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Clarity.thmx</Template>
  <TotalTime>35404</TotalTime>
  <Words>1967</Words>
  <Application>Microsoft Macintosh PowerPoint</Application>
  <PresentationFormat>On-screen Show (4:3)</PresentationFormat>
  <Paragraphs>209</Paragraphs>
  <Slides>37</Slides>
  <Notes>16</Notes>
  <HiddenSlides>1</HiddenSlides>
  <MMClips>0</MMClips>
  <ScaleCrop>false</ScaleCrop>
  <HeadingPairs>
    <vt:vector size="4" baseType="variant">
      <vt:variant>
        <vt:lpstr>Theme</vt:lpstr>
      </vt:variant>
      <vt:variant>
        <vt:i4>1</vt:i4>
      </vt:variant>
      <vt:variant>
        <vt:lpstr>Slide Titles</vt:lpstr>
      </vt:variant>
      <vt:variant>
        <vt:i4>37</vt:i4>
      </vt:variant>
    </vt:vector>
  </HeadingPairs>
  <TitlesOfParts>
    <vt:vector size="38" baseType="lpstr">
      <vt:lpstr>Clarity</vt:lpstr>
      <vt:lpstr>Endometrİoma: HANGİ DURUMDA cerrahİ ? </vt:lpstr>
      <vt:lpstr>Niye cerrahi yaparız?</vt:lpstr>
      <vt:lpstr>Malignite</vt:lpstr>
      <vt:lpstr>Ultrasound criteria for endometrioma IOTA Group 2010</vt:lpstr>
      <vt:lpstr>PowerPoint Presentation</vt:lpstr>
      <vt:lpstr>PowerPoint Presentation</vt:lpstr>
      <vt:lpstr>PowerPoint Presentation</vt:lpstr>
      <vt:lpstr>HE-4</vt:lpstr>
      <vt:lpstr>Endometriomaların tedavisi: Uncontrolled studies </vt:lpstr>
      <vt:lpstr>PowerPoint Presentation</vt:lpstr>
      <vt:lpstr>PowerPoint Presentation</vt:lpstr>
      <vt:lpstr>ESHRE Guidelines for Diagnosis and Treatment of Endometriosis:  the infertile patient</vt:lpstr>
      <vt:lpstr>Primary vs repeat surgery for infertility</vt:lpstr>
      <vt:lpstr>Endometrioma ve fertilite</vt:lpstr>
      <vt:lpstr>PowerPoint Presentation</vt:lpstr>
      <vt:lpstr>Eksizyonel cerrahinin over rezervi üstüne etkisi</vt:lpstr>
      <vt:lpstr>Enflamasyonun oosit kalitesine etkisi – over rezervinde intrinsik bir azalma ?</vt:lpstr>
      <vt:lpstr>PowerPoint Presentation</vt:lpstr>
      <vt:lpstr>PowerPoint Presentation</vt:lpstr>
      <vt:lpstr>Cochrane Library</vt:lpstr>
      <vt:lpstr>İnfertil hasta</vt:lpstr>
      <vt:lpstr>PowerPoint Presentation</vt:lpstr>
      <vt:lpstr>PowerPoint Presentation</vt:lpstr>
      <vt:lpstr>Endometriomaların varlığı, çaplarına bağlı olmaksızın IVF sonuçlarını etkilemiyor !</vt:lpstr>
      <vt:lpstr>PowerPoint Presentation</vt:lpstr>
      <vt:lpstr>Boyut ?</vt:lpstr>
      <vt:lpstr>A challenging concept…....</vt:lpstr>
      <vt:lpstr>Pregnancy outcomes in the presence of endometriomas</vt:lpstr>
      <vt:lpstr>Rekürrens riski yüksek olanlar:</vt:lpstr>
      <vt:lpstr>Endometrioma + yüksek AMH</vt:lpstr>
      <vt:lpstr>Diğer bir endikasyon: </vt:lpstr>
      <vt:lpstr>Hangi durumda cerrahi ?</vt:lpstr>
      <vt:lpstr>Hangi durumda cerrahi?</vt:lpstr>
      <vt:lpstr>PowerPoint Presentation</vt:lpstr>
      <vt:lpstr>PowerPoint Presentation</vt:lpstr>
      <vt:lpstr>Repeat surgery for pain</vt:lpstr>
      <vt:lpstr>Endometrioma cerrahisini en çok kim tercih ediyor?</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Elective fertility preservation</dc:title>
  <dc:creator>office</dc:creator>
  <cp:lastModifiedBy>office</cp:lastModifiedBy>
  <cp:revision>212</cp:revision>
  <dcterms:created xsi:type="dcterms:W3CDTF">2017-09-13T18:16:26Z</dcterms:created>
  <dcterms:modified xsi:type="dcterms:W3CDTF">2019-02-10T05:01:30Z</dcterms:modified>
</cp:coreProperties>
</file>